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5" r:id="rId3"/>
    <p:sldId id="293" r:id="rId4"/>
    <p:sldId id="274" r:id="rId5"/>
    <p:sldId id="276" r:id="rId6"/>
    <p:sldId id="277" r:id="rId7"/>
    <p:sldId id="299" r:id="rId8"/>
    <p:sldId id="290" r:id="rId9"/>
    <p:sldId id="291" r:id="rId10"/>
    <p:sldId id="292" r:id="rId11"/>
    <p:sldId id="297" r:id="rId12"/>
    <p:sldId id="294" r:id="rId13"/>
    <p:sldId id="298" r:id="rId14"/>
    <p:sldId id="29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1215C0A-8136-488D-82BC-67AD9B6320A7}">
          <p14:sldIdLst>
            <p14:sldId id="256"/>
            <p14:sldId id="275"/>
            <p14:sldId id="293"/>
            <p14:sldId id="274"/>
            <p14:sldId id="276"/>
            <p14:sldId id="277"/>
            <p14:sldId id="299"/>
            <p14:sldId id="290"/>
            <p14:sldId id="291"/>
            <p14:sldId id="292"/>
            <p14:sldId id="297"/>
            <p14:sldId id="294"/>
            <p14:sldId id="298"/>
            <p14:sldId id="29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454"/>
    <a:srgbClr val="E8E8EC"/>
    <a:srgbClr val="00A69C"/>
    <a:srgbClr val="2F32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57" autoAdjust="0"/>
  </p:normalViewPr>
  <p:slideViewPr>
    <p:cSldViewPr>
      <p:cViewPr>
        <p:scale>
          <a:sx n="100" d="100"/>
          <a:sy n="100" d="100"/>
        </p:scale>
        <p:origin x="294" y="60"/>
      </p:cViewPr>
      <p:guideLst>
        <p:guide orient="horz" pos="2160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3CCFD-687B-4B4E-B670-B143E980E7F2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C7E77-C8BA-487E-A285-5C11AF3BC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957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2747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1551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4692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579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993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239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038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84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3714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1265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258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2323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51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92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602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507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421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234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394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444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145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09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368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401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81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t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2.t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2.t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2.t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844824"/>
            <a:ext cx="6400800" cy="175260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A45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Lesson Three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5D1B37-2D74-4239-BFCE-AB198A7E69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9B30A06-BA14-4405-B499-E8283437F2BC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4878587-8243-48CB-A3DF-2BC4B40F1538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9CBEC2C-5E52-4563-AE1F-17CBC0C73AE6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DC3049-2744-4630-A594-EC1BEC1CF2BA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C41B837E-E324-4D03-AA4D-9F974B41E05E}"/>
              </a:ext>
            </a:extLst>
          </p:cNvPr>
          <p:cNvSpPr txBox="1">
            <a:spLocks/>
          </p:cNvSpPr>
          <p:nvPr/>
        </p:nvSpPr>
        <p:spPr>
          <a:xfrm>
            <a:off x="457200" y="10618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Game Controller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8A67357-B264-43B9-9613-6F53975F1F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08" y="5497943"/>
            <a:ext cx="7978428" cy="47179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B998B40-2C0D-42C2-BDE9-AE0AA3EB59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08" y="4465798"/>
            <a:ext cx="3960440" cy="8365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076B0FA-7DF6-4966-85C0-7D021CDABE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070" y="1283477"/>
            <a:ext cx="3733872" cy="401889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9C43DB7-473B-4075-92AF-7BFC0FF746E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0" t="5054" r="4304" b="4203"/>
          <a:stretch/>
        </p:blipFill>
        <p:spPr>
          <a:xfrm>
            <a:off x="7812360" y="274197"/>
            <a:ext cx="755576" cy="65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943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Latest Algorithm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4338B0F-E507-48E3-8A8E-D41DAA907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137322"/>
          </a:xfrm>
        </p:spPr>
        <p:txBody>
          <a:bodyPr/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When the right button is pressed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	IF </a:t>
            </a:r>
            <a:r>
              <a:rPr lang="en-GB" dirty="0" err="1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 + 1 is less than 63 THEN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	Clear the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 light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	Change the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 by 1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	Set the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 light red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	Show the lights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	END IF</a:t>
            </a:r>
          </a:p>
        </p:txBody>
      </p:sp>
    </p:spTree>
    <p:extLst>
      <p:ext uri="{BB962C8B-B14F-4D97-AF65-F5344CB8AC3E}">
        <p14:creationId xmlns:p14="http://schemas.microsoft.com/office/powerpoint/2010/main" val="48328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 err="1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Buzzzz</a:t>
            </a:r>
            <a:endParaRPr lang="en-GB" b="1" dirty="0">
              <a:solidFill>
                <a:srgbClr val="2F3234"/>
              </a:solidFill>
              <a:latin typeface="DIN 2014 Bold" panose="020B0704020202020204" pitchFamily="34" charset="0"/>
              <a:ea typeface="DIN 2014 Bold" panose="020B07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4338B0F-E507-48E3-8A8E-D41DAA907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137322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When the right button is pressed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	IF  </a:t>
            </a:r>
            <a:r>
              <a:rPr lang="en-GB" dirty="0" err="1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 + 1 is greater than 63 THEN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	Clear the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 light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	Change the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 by 1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	Set the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 light red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	Show the lights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	ELSE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	Turn the motor on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	Pause for 1 second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	Turn the motor off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solidFill>
                  <a:srgbClr val="FF0000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	END IF</a:t>
            </a:r>
          </a:p>
        </p:txBody>
      </p:sp>
    </p:spTree>
    <p:extLst>
      <p:ext uri="{BB962C8B-B14F-4D97-AF65-F5344CB8AC3E}">
        <p14:creationId xmlns:p14="http://schemas.microsoft.com/office/powerpoint/2010/main" val="975302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Code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E305DED-A41A-4E8B-B11B-5B3F578BA5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1937039"/>
            <a:ext cx="6947348" cy="28718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1CDB777-647C-437A-8422-7D110EA8D3C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69" y="1944793"/>
            <a:ext cx="5205773" cy="170987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62D4DD7-2CEE-405F-AE6E-DBFAD1E8495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69" y="1944792"/>
            <a:ext cx="4216355" cy="157971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0CF5D8A-935F-4251-A672-C1FC5624B09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70" y="1946166"/>
            <a:ext cx="4289442" cy="1516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447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Code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DAA3DBA-94F5-4061-8F45-B25C590DFE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69" y="1951151"/>
            <a:ext cx="7167983" cy="4164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266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Challenge Algorithm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B6D47B9-5FFB-48EA-AB9E-F2D7C1407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08271"/>
            <a:ext cx="8229600" cy="3875864"/>
          </a:xfrm>
        </p:spPr>
        <p:txBody>
          <a:bodyPr>
            <a:normAutofit fontScale="62500" lnSpcReduction="20000"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Set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 to 0</a:t>
            </a:r>
          </a:p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Turn the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 light red</a:t>
            </a:r>
          </a:p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Set score to 0</a:t>
            </a:r>
          </a:p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Display the score on the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micro:bit</a:t>
            </a:r>
            <a:endParaRPr lang="en-GB" dirty="0">
              <a:latin typeface="DIN 2014" panose="020B0504020202020204" pitchFamily="34" charset="0"/>
              <a:ea typeface="DIN 2014" panose="020B0504020202020204" pitchFamily="34" charset="0"/>
            </a:endParaRPr>
          </a:p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Set Ball to 10</a:t>
            </a:r>
          </a:p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Turn the Ball light blue</a:t>
            </a:r>
          </a:p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Forever:</a:t>
            </a:r>
          </a:p>
          <a:p>
            <a:pPr lvl="1"/>
            <a:r>
              <a:rPr lang="en-GB" sz="3300" dirty="0">
                <a:latin typeface="DIN 2014" panose="020B0504020202020204" pitchFamily="34" charset="0"/>
                <a:ea typeface="DIN 2014" panose="020B0504020202020204" pitchFamily="34" charset="0"/>
              </a:rPr>
              <a:t>When the red light reaches the Ball</a:t>
            </a:r>
          </a:p>
          <a:p>
            <a:pPr lvl="2"/>
            <a:r>
              <a:rPr lang="en-GB" sz="2800" dirty="0">
                <a:latin typeface="DIN 2014" panose="020B0504020202020204" pitchFamily="34" charset="0"/>
                <a:ea typeface="DIN 2014" panose="020B0504020202020204" pitchFamily="34" charset="0"/>
              </a:rPr>
              <a:t>Change the score by 1</a:t>
            </a:r>
          </a:p>
          <a:p>
            <a:pPr lvl="2"/>
            <a:r>
              <a:rPr lang="en-GB" sz="2800" dirty="0">
                <a:latin typeface="DIN 2014" panose="020B0504020202020204" pitchFamily="34" charset="0"/>
                <a:ea typeface="DIN 2014" panose="020B0504020202020204" pitchFamily="34" charset="0"/>
              </a:rPr>
              <a:t>Display the score on the </a:t>
            </a:r>
            <a:r>
              <a:rPr lang="en-GB" sz="2800" dirty="0" err="1">
                <a:latin typeface="DIN 2014" panose="020B0504020202020204" pitchFamily="34" charset="0"/>
                <a:ea typeface="DIN 2014" panose="020B0504020202020204" pitchFamily="34" charset="0"/>
              </a:rPr>
              <a:t>micro:bit</a:t>
            </a:r>
            <a:endParaRPr lang="en-GB" sz="2800" dirty="0">
              <a:latin typeface="DIN 2014" panose="020B0504020202020204" pitchFamily="34" charset="0"/>
              <a:ea typeface="DIN 2014" panose="020B0504020202020204" pitchFamily="34" charset="0"/>
            </a:endParaRPr>
          </a:p>
          <a:p>
            <a:pPr lvl="2"/>
            <a:r>
              <a:rPr lang="en-GB" sz="2800" dirty="0">
                <a:latin typeface="DIN 2014" panose="020B0504020202020204" pitchFamily="34" charset="0"/>
                <a:ea typeface="DIN 2014" panose="020B0504020202020204" pitchFamily="34" charset="0"/>
              </a:rPr>
              <a:t>Set Ball to a random number between 0 and 63</a:t>
            </a:r>
          </a:p>
          <a:p>
            <a:pPr lvl="2"/>
            <a:r>
              <a:rPr lang="en-GB" sz="2800" dirty="0">
                <a:latin typeface="DIN 2014" panose="020B0504020202020204" pitchFamily="34" charset="0"/>
                <a:ea typeface="DIN 2014" panose="020B0504020202020204" pitchFamily="34" charset="0"/>
              </a:rPr>
              <a:t>Turn the Ball light blue</a:t>
            </a:r>
          </a:p>
          <a:p>
            <a:pPr lvl="2"/>
            <a:r>
              <a:rPr lang="en-GB" sz="2800" dirty="0">
                <a:latin typeface="DIN 2014" panose="020B0504020202020204" pitchFamily="34" charset="0"/>
                <a:ea typeface="DIN 2014" panose="020B0504020202020204" pitchFamily="34" charset="0"/>
              </a:rPr>
              <a:t>Show the light</a:t>
            </a:r>
            <a:endParaRPr lang="en-GB" dirty="0">
              <a:latin typeface="DIN 2014" panose="020B0504020202020204" pitchFamily="34" charset="0"/>
              <a:ea typeface="DIN 2014" panose="020B05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803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latin typeface="DIN 2014 Bold" panose="020B0704020202020204" pitchFamily="34" charset="0"/>
                <a:ea typeface="DIN 2014 Bold" panose="020B0704020202020204" pitchFamily="34" charset="0"/>
              </a:rPr>
              <a:t>Buttons</a:t>
            </a:r>
            <a:endParaRPr lang="en-GB" b="1" dirty="0">
              <a:solidFill>
                <a:srgbClr val="2F3234"/>
              </a:solidFill>
              <a:latin typeface="DIN 2014 Bold" panose="020B0704020202020204" pitchFamily="34" charset="0"/>
              <a:ea typeface="DIN 2014 Bold" panose="020B07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5BF76CE-7B80-4251-B00D-78E9611166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graphicFrame>
        <p:nvGraphicFramePr>
          <p:cNvPr id="13" name="Content Placeholder 3">
            <a:extLst>
              <a:ext uri="{FF2B5EF4-FFF2-40B4-BE49-F238E27FC236}">
                <a16:creationId xmlns:a16="http://schemas.microsoft.com/office/drawing/2014/main" id="{D883254C-4FDB-4AEA-A946-924AF83FAD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6226128"/>
              </p:ext>
            </p:extLst>
          </p:nvPr>
        </p:nvGraphicFramePr>
        <p:xfrm>
          <a:off x="2087724" y="2473618"/>
          <a:ext cx="363640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3408489618"/>
                    </a:ext>
                  </a:extLst>
                </a:gridCol>
                <a:gridCol w="2124236">
                  <a:extLst>
                    <a:ext uri="{9D8B030D-6E8A-4147-A177-3AD203B41FA5}">
                      <a16:colId xmlns:a16="http://schemas.microsoft.com/office/drawing/2014/main" val="31126381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Button</a:t>
                      </a:r>
                    </a:p>
                  </a:txBody>
                  <a:tcPr>
                    <a:solidFill>
                      <a:srgbClr val="00A4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How it’s connected</a:t>
                      </a:r>
                    </a:p>
                  </a:txBody>
                  <a:tcPr>
                    <a:solidFill>
                      <a:srgbClr val="00A4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6603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Joypad Up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P8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5106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Joypad Down</a:t>
                      </a:r>
                    </a:p>
                  </a:txBody>
                  <a:tcPr>
                    <a:solidFill>
                      <a:srgbClr val="F4F4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P14</a:t>
                      </a:r>
                    </a:p>
                  </a:txBody>
                  <a:tcPr>
                    <a:solidFill>
                      <a:srgbClr val="F4F4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96236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Joypad Left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P12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3864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Joypad Right</a:t>
                      </a:r>
                    </a:p>
                  </a:txBody>
                  <a:tcPr>
                    <a:solidFill>
                      <a:srgbClr val="F4F4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P13</a:t>
                      </a:r>
                    </a:p>
                  </a:txBody>
                  <a:tcPr>
                    <a:solidFill>
                      <a:srgbClr val="F4F4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4330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Fire SW 1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P15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6655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Fire SW 2</a:t>
                      </a:r>
                    </a:p>
                  </a:txBody>
                  <a:tcPr>
                    <a:solidFill>
                      <a:srgbClr val="F4F4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P16</a:t>
                      </a:r>
                    </a:p>
                  </a:txBody>
                  <a:tcPr>
                    <a:solidFill>
                      <a:srgbClr val="F4F4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3466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5497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Lights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14B7FD49-CA74-4D7C-9E14-84D89198E5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0011704"/>
              </p:ext>
            </p:extLst>
          </p:nvPr>
        </p:nvGraphicFramePr>
        <p:xfrm>
          <a:off x="2736304" y="2132856"/>
          <a:ext cx="3707904" cy="37485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3488">
                  <a:extLst>
                    <a:ext uri="{9D8B030D-6E8A-4147-A177-3AD203B41FA5}">
                      <a16:colId xmlns:a16="http://schemas.microsoft.com/office/drawing/2014/main" val="3872539160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3386031091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1571236421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686532777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3763530338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2403242447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115787547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1319752275"/>
                    </a:ext>
                  </a:extLst>
                </a:gridCol>
              </a:tblGrid>
              <a:tr h="46856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02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07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031029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09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735081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22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23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229471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27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29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31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4407811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32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37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39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1469951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42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47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885416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49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52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55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4685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57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59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62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63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6822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8889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latin typeface="DIN 2014 Bold" panose="020B0704020202020204" pitchFamily="34" charset="0"/>
                <a:ea typeface="DIN 2014 Bold" panose="020B0704020202020204" pitchFamily="34" charset="0"/>
              </a:rPr>
              <a:t>Turn Light 1 Red</a:t>
            </a:r>
            <a:endParaRPr lang="en-GB" b="1" dirty="0">
              <a:solidFill>
                <a:srgbClr val="2F3234"/>
              </a:solidFill>
              <a:latin typeface="DIN 2014 Bold" panose="020B0704020202020204" pitchFamily="34" charset="0"/>
              <a:ea typeface="DIN 2014 Bold" panose="020B07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96F532C-E805-4C09-A061-94F026F0D69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24BE16F-047B-40EA-BB58-3517F968ED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178810"/>
            <a:ext cx="6103365" cy="14634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6D2C883-1C5D-4333-A0FF-D8DB98F6C5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645023"/>
            <a:ext cx="8163412" cy="201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777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Move Right Algorithm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B6D47B9-5FFB-48EA-AB9E-F2D7C1407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08271"/>
            <a:ext cx="8229600" cy="38758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u="sng" dirty="0">
                <a:latin typeface="DIN 2014" panose="020B0504020202020204" pitchFamily="34" charset="0"/>
                <a:ea typeface="DIN 2014" panose="020B0504020202020204" pitchFamily="34" charset="0"/>
              </a:rPr>
              <a:t>Algorithm</a:t>
            </a:r>
          </a:p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When the right button is pressed: move the light to the right</a:t>
            </a:r>
          </a:p>
          <a:p>
            <a:endParaRPr lang="en-GB" dirty="0">
              <a:latin typeface="DIN 2014" panose="020B0504020202020204" pitchFamily="34" charset="0"/>
              <a:ea typeface="DIN 2014" panose="020B0504020202020204" pitchFamily="34" charset="0"/>
            </a:endParaRPr>
          </a:p>
          <a:p>
            <a:pPr marL="0" indent="0">
              <a:buNone/>
            </a:pPr>
            <a:r>
              <a:rPr lang="en-GB" u="sng" dirty="0">
                <a:latin typeface="DIN 2014" panose="020B0504020202020204" pitchFamily="34" charset="0"/>
                <a:ea typeface="DIN 2014" panose="020B0504020202020204" pitchFamily="34" charset="0"/>
              </a:rPr>
              <a:t>Algorithm</a:t>
            </a:r>
          </a:p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Set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 = 0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When the right button is pressed:</a:t>
            </a:r>
          </a:p>
          <a:p>
            <a:pPr marL="457200" lvl="1" indent="0">
              <a:buNone/>
            </a:pPr>
            <a:r>
              <a:rPr lang="en-GB" sz="3200" dirty="0">
                <a:latin typeface="DIN 2014" panose="020B0504020202020204" pitchFamily="34" charset="0"/>
                <a:ea typeface="DIN 2014" panose="020B0504020202020204" pitchFamily="34" charset="0"/>
              </a:rPr>
              <a:t>Change the </a:t>
            </a:r>
            <a:r>
              <a:rPr lang="en-GB" sz="3200" dirty="0" err="1"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sz="3200" dirty="0">
                <a:latin typeface="DIN 2014" panose="020B0504020202020204" pitchFamily="34" charset="0"/>
                <a:ea typeface="DIN 2014" panose="020B0504020202020204" pitchFamily="34" charset="0"/>
              </a:rPr>
              <a:t> by ?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175F76D-DCD4-48F1-AB85-87C31761155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sp>
        <p:nvSpPr>
          <p:cNvPr id="12" name="Multiplication Sign 11">
            <a:extLst>
              <a:ext uri="{FF2B5EF4-FFF2-40B4-BE49-F238E27FC236}">
                <a16:creationId xmlns:a16="http://schemas.microsoft.com/office/drawing/2014/main" id="{AA6D75FF-2975-42DA-AF27-9BB379CBD709}"/>
              </a:ext>
            </a:extLst>
          </p:cNvPr>
          <p:cNvSpPr/>
          <p:nvPr/>
        </p:nvSpPr>
        <p:spPr>
          <a:xfrm>
            <a:off x="2646040" y="2255285"/>
            <a:ext cx="1512168" cy="1368152"/>
          </a:xfrm>
          <a:prstGeom prst="mathMultiply">
            <a:avLst/>
          </a:prstGeom>
          <a:solidFill>
            <a:srgbClr val="00A454"/>
          </a:solidFill>
          <a:ln>
            <a:solidFill>
              <a:srgbClr val="00A4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7718BF-49CD-4A1E-B4FD-9752472F0BE3}"/>
              </a:ext>
            </a:extLst>
          </p:cNvPr>
          <p:cNvSpPr/>
          <p:nvPr/>
        </p:nvSpPr>
        <p:spPr>
          <a:xfrm>
            <a:off x="5764468" y="5190291"/>
            <a:ext cx="60773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>
                <a:ln w="28575">
                  <a:solidFill>
                    <a:srgbClr val="00A454"/>
                  </a:solidFill>
                  <a:prstDash val="solid"/>
                </a:ln>
                <a:solidFill>
                  <a:srgbClr val="00A454"/>
                </a:solidFill>
                <a:effectLst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18866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Algorithms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65C604-8FB8-4D82-BA69-2B12F561635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468" y="2060914"/>
            <a:ext cx="3123063" cy="310257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AD18C10-CE37-4DEC-A52A-F1BC9EC7A0B0}"/>
              </a:ext>
            </a:extLst>
          </p:cNvPr>
          <p:cNvSpPr/>
          <p:nvPr/>
        </p:nvSpPr>
        <p:spPr>
          <a:xfrm>
            <a:off x="457200" y="2350150"/>
            <a:ext cx="2602632" cy="943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baseline="30000" dirty="0">
                <a:solidFill>
                  <a:srgbClr val="2E333A"/>
                </a:solidFill>
                <a:latin typeface="DIN 2014 Bold" panose="020B0704020202020204" pitchFamily="34" charset="0"/>
              </a:rPr>
              <a:t>When the up button is pressed:</a:t>
            </a:r>
          </a:p>
          <a:p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Change the </a:t>
            </a:r>
            <a:r>
              <a:rPr lang="en-GB" baseline="30000" dirty="0" err="1">
                <a:solidFill>
                  <a:srgbClr val="2E333A"/>
                </a:solidFill>
                <a:latin typeface="DIN 2014" panose="020B0504020202020204" pitchFamily="34" charset="0"/>
              </a:rPr>
              <a:t>CurrentPosition</a:t>
            </a:r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 by ?</a:t>
            </a:r>
          </a:p>
          <a:p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Set the </a:t>
            </a:r>
            <a:r>
              <a:rPr lang="en-GB" baseline="30000" dirty="0" err="1">
                <a:solidFill>
                  <a:srgbClr val="2E333A"/>
                </a:solidFill>
                <a:latin typeface="DIN 2014" panose="020B0504020202020204" pitchFamily="34" charset="0"/>
              </a:rPr>
              <a:t>CurrentPosition</a:t>
            </a:r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 light red</a:t>
            </a:r>
          </a:p>
          <a:p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Show the lights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DF6DEB4-3BA4-4924-956C-ED887CA56134}"/>
              </a:ext>
            </a:extLst>
          </p:cNvPr>
          <p:cNvSpPr/>
          <p:nvPr/>
        </p:nvSpPr>
        <p:spPr>
          <a:xfrm>
            <a:off x="457200" y="3294206"/>
            <a:ext cx="2602632" cy="943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baseline="30000" dirty="0">
                <a:solidFill>
                  <a:srgbClr val="2E333A"/>
                </a:solidFill>
                <a:latin typeface="DIN 2014 Bold" panose="020B0704020202020204" pitchFamily="34" charset="0"/>
              </a:rPr>
              <a:t>When the left button is pressed:</a:t>
            </a:r>
          </a:p>
          <a:p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Change the </a:t>
            </a:r>
            <a:r>
              <a:rPr lang="en-GB" baseline="30000" dirty="0" err="1">
                <a:solidFill>
                  <a:srgbClr val="2E333A"/>
                </a:solidFill>
                <a:latin typeface="DIN 2014" panose="020B0504020202020204" pitchFamily="34" charset="0"/>
              </a:rPr>
              <a:t>CurrentPosition</a:t>
            </a:r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 by ?</a:t>
            </a:r>
          </a:p>
          <a:p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Set the </a:t>
            </a:r>
            <a:r>
              <a:rPr lang="en-GB" baseline="30000" dirty="0" err="1">
                <a:solidFill>
                  <a:srgbClr val="2E333A"/>
                </a:solidFill>
                <a:latin typeface="DIN 2014" panose="020B0504020202020204" pitchFamily="34" charset="0"/>
              </a:rPr>
              <a:t>CurrentPosition</a:t>
            </a:r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 light red</a:t>
            </a:r>
          </a:p>
          <a:p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Show the lights</a:t>
            </a: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9C505E2-3112-42DE-8841-569D05C8D6E6}"/>
              </a:ext>
            </a:extLst>
          </p:cNvPr>
          <p:cNvSpPr/>
          <p:nvPr/>
        </p:nvSpPr>
        <p:spPr>
          <a:xfrm>
            <a:off x="6079353" y="3293998"/>
            <a:ext cx="2602632" cy="943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b="1" baseline="30000" dirty="0">
                <a:solidFill>
                  <a:srgbClr val="2E333A"/>
                </a:solidFill>
                <a:latin typeface="DIN 2014 Bold" panose="020B0704020202020204" pitchFamily="34" charset="0"/>
              </a:rPr>
              <a:t>When the right button is pressed:</a:t>
            </a:r>
          </a:p>
          <a:p>
            <a:pPr algn="r"/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Change the </a:t>
            </a:r>
            <a:r>
              <a:rPr lang="en-GB" baseline="30000" dirty="0" err="1">
                <a:solidFill>
                  <a:srgbClr val="2E333A"/>
                </a:solidFill>
                <a:latin typeface="DIN 2014" panose="020B0504020202020204" pitchFamily="34" charset="0"/>
              </a:rPr>
              <a:t>CurrentPosition</a:t>
            </a:r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 by ?</a:t>
            </a:r>
          </a:p>
          <a:p>
            <a:pPr algn="r"/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Set the </a:t>
            </a:r>
            <a:r>
              <a:rPr lang="en-GB" baseline="30000" dirty="0" err="1">
                <a:solidFill>
                  <a:srgbClr val="2E333A"/>
                </a:solidFill>
                <a:latin typeface="DIN 2014" panose="020B0504020202020204" pitchFamily="34" charset="0"/>
              </a:rPr>
              <a:t>CurrentPosition</a:t>
            </a:r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 light red</a:t>
            </a:r>
          </a:p>
          <a:p>
            <a:pPr algn="r"/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Show the lights</a:t>
            </a:r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2626451-D15D-4AE0-A0AC-49E42C3D4457}"/>
              </a:ext>
            </a:extLst>
          </p:cNvPr>
          <p:cNvSpPr/>
          <p:nvPr/>
        </p:nvSpPr>
        <p:spPr>
          <a:xfrm>
            <a:off x="6079353" y="4237846"/>
            <a:ext cx="2602632" cy="943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b="1" baseline="30000" dirty="0">
                <a:solidFill>
                  <a:srgbClr val="2E333A"/>
                </a:solidFill>
                <a:latin typeface="DIN 2014 Bold" panose="020B0704020202020204" pitchFamily="34" charset="0"/>
              </a:rPr>
              <a:t>When the down button is pressed:</a:t>
            </a:r>
          </a:p>
          <a:p>
            <a:pPr algn="r"/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Change the </a:t>
            </a:r>
            <a:r>
              <a:rPr lang="en-GB" baseline="30000" dirty="0" err="1">
                <a:solidFill>
                  <a:srgbClr val="2E333A"/>
                </a:solidFill>
                <a:latin typeface="DIN 2014" panose="020B0504020202020204" pitchFamily="34" charset="0"/>
              </a:rPr>
              <a:t>CurrentPosition</a:t>
            </a:r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 by ?</a:t>
            </a:r>
          </a:p>
          <a:p>
            <a:pPr algn="r"/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the </a:t>
            </a:r>
            <a:r>
              <a:rPr lang="en-GB" baseline="30000" dirty="0" err="1">
                <a:solidFill>
                  <a:srgbClr val="2E333A"/>
                </a:solidFill>
                <a:latin typeface="DIN 2014" panose="020B0504020202020204" pitchFamily="34" charset="0"/>
              </a:rPr>
              <a:t>CurrentPosition</a:t>
            </a:r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 light red</a:t>
            </a:r>
          </a:p>
          <a:p>
            <a:pPr algn="r"/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Show the lights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955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Algorithms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65C604-8FB8-4D82-BA69-2B12F561635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468" y="2060914"/>
            <a:ext cx="3123063" cy="310257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AD18C10-CE37-4DEC-A52A-F1BC9EC7A0B0}"/>
              </a:ext>
            </a:extLst>
          </p:cNvPr>
          <p:cNvSpPr/>
          <p:nvPr/>
        </p:nvSpPr>
        <p:spPr>
          <a:xfrm>
            <a:off x="457200" y="2350150"/>
            <a:ext cx="2602632" cy="943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baseline="30000" dirty="0">
                <a:solidFill>
                  <a:srgbClr val="2E333A"/>
                </a:solidFill>
                <a:latin typeface="DIN 2014 Bold" panose="020B0704020202020204" pitchFamily="34" charset="0"/>
              </a:rPr>
              <a:t>When the up button is pressed:</a:t>
            </a:r>
          </a:p>
          <a:p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Change the </a:t>
            </a:r>
            <a:r>
              <a:rPr lang="en-GB" baseline="30000" dirty="0" err="1">
                <a:solidFill>
                  <a:srgbClr val="2E333A"/>
                </a:solidFill>
                <a:latin typeface="DIN 2014" panose="020B0504020202020204" pitchFamily="34" charset="0"/>
              </a:rPr>
              <a:t>CurrentPosition</a:t>
            </a:r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 by -8</a:t>
            </a:r>
          </a:p>
          <a:p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Set the </a:t>
            </a:r>
            <a:r>
              <a:rPr lang="en-GB" baseline="30000" dirty="0" err="1">
                <a:solidFill>
                  <a:srgbClr val="2E333A"/>
                </a:solidFill>
                <a:latin typeface="DIN 2014" panose="020B0504020202020204" pitchFamily="34" charset="0"/>
              </a:rPr>
              <a:t>CurrentPosition</a:t>
            </a:r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 light red</a:t>
            </a:r>
          </a:p>
          <a:p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Show the lights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DF6DEB4-3BA4-4924-956C-ED887CA56134}"/>
              </a:ext>
            </a:extLst>
          </p:cNvPr>
          <p:cNvSpPr/>
          <p:nvPr/>
        </p:nvSpPr>
        <p:spPr>
          <a:xfrm>
            <a:off x="457200" y="3294206"/>
            <a:ext cx="2602632" cy="943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baseline="30000" dirty="0">
                <a:solidFill>
                  <a:srgbClr val="2E333A"/>
                </a:solidFill>
                <a:latin typeface="DIN 2014 Bold" panose="020B0704020202020204" pitchFamily="34" charset="0"/>
              </a:rPr>
              <a:t>When the left button is pressed:</a:t>
            </a:r>
          </a:p>
          <a:p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Change the </a:t>
            </a:r>
            <a:r>
              <a:rPr lang="en-GB" baseline="30000" dirty="0" err="1">
                <a:solidFill>
                  <a:srgbClr val="2E333A"/>
                </a:solidFill>
                <a:latin typeface="DIN 2014" panose="020B0504020202020204" pitchFamily="34" charset="0"/>
              </a:rPr>
              <a:t>CurrentPosition</a:t>
            </a:r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 by -1</a:t>
            </a:r>
          </a:p>
          <a:p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Set the </a:t>
            </a:r>
            <a:r>
              <a:rPr lang="en-GB" baseline="30000" dirty="0" err="1">
                <a:solidFill>
                  <a:srgbClr val="2E333A"/>
                </a:solidFill>
                <a:latin typeface="DIN 2014" panose="020B0504020202020204" pitchFamily="34" charset="0"/>
              </a:rPr>
              <a:t>CurrentPosition</a:t>
            </a:r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 light red</a:t>
            </a:r>
          </a:p>
          <a:p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Show the lights</a:t>
            </a: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9C505E2-3112-42DE-8841-569D05C8D6E6}"/>
              </a:ext>
            </a:extLst>
          </p:cNvPr>
          <p:cNvSpPr/>
          <p:nvPr/>
        </p:nvSpPr>
        <p:spPr>
          <a:xfrm>
            <a:off x="6079353" y="3293998"/>
            <a:ext cx="2602632" cy="943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b="1" baseline="30000" dirty="0">
                <a:solidFill>
                  <a:srgbClr val="2E333A"/>
                </a:solidFill>
                <a:latin typeface="DIN 2014 Bold" panose="020B0704020202020204" pitchFamily="34" charset="0"/>
              </a:rPr>
              <a:t>When the right button is pressed:</a:t>
            </a:r>
          </a:p>
          <a:p>
            <a:pPr algn="r"/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Change the </a:t>
            </a:r>
            <a:r>
              <a:rPr lang="en-GB" baseline="30000" dirty="0" err="1">
                <a:solidFill>
                  <a:srgbClr val="2E333A"/>
                </a:solidFill>
                <a:latin typeface="DIN 2014" panose="020B0504020202020204" pitchFamily="34" charset="0"/>
              </a:rPr>
              <a:t>CurrentPosition</a:t>
            </a:r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 by 1</a:t>
            </a:r>
          </a:p>
          <a:p>
            <a:pPr algn="r"/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Set the </a:t>
            </a:r>
            <a:r>
              <a:rPr lang="en-GB" baseline="30000" dirty="0" err="1">
                <a:solidFill>
                  <a:srgbClr val="2E333A"/>
                </a:solidFill>
                <a:latin typeface="DIN 2014" panose="020B0504020202020204" pitchFamily="34" charset="0"/>
              </a:rPr>
              <a:t>CurrentPosition</a:t>
            </a:r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 light red</a:t>
            </a:r>
          </a:p>
          <a:p>
            <a:pPr algn="r"/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Show the lights</a:t>
            </a:r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2626451-D15D-4AE0-A0AC-49E42C3D4457}"/>
              </a:ext>
            </a:extLst>
          </p:cNvPr>
          <p:cNvSpPr/>
          <p:nvPr/>
        </p:nvSpPr>
        <p:spPr>
          <a:xfrm>
            <a:off x="6079353" y="4237846"/>
            <a:ext cx="2602632" cy="943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b="1" baseline="30000" dirty="0">
                <a:solidFill>
                  <a:srgbClr val="2E333A"/>
                </a:solidFill>
                <a:latin typeface="DIN 2014 Bold" panose="020B0704020202020204" pitchFamily="34" charset="0"/>
              </a:rPr>
              <a:t>When the down button is pressed:</a:t>
            </a:r>
          </a:p>
          <a:p>
            <a:pPr algn="r"/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Change the </a:t>
            </a:r>
            <a:r>
              <a:rPr lang="en-GB" baseline="30000" dirty="0" err="1">
                <a:solidFill>
                  <a:srgbClr val="2E333A"/>
                </a:solidFill>
                <a:latin typeface="DIN 2014" panose="020B0504020202020204" pitchFamily="34" charset="0"/>
              </a:rPr>
              <a:t>CurrentPosition</a:t>
            </a:r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 by 8</a:t>
            </a:r>
          </a:p>
          <a:p>
            <a:pPr algn="r"/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the </a:t>
            </a:r>
            <a:r>
              <a:rPr lang="en-GB" baseline="30000" dirty="0" err="1">
                <a:solidFill>
                  <a:srgbClr val="2E333A"/>
                </a:solidFill>
                <a:latin typeface="DIN 2014" panose="020B0504020202020204" pitchFamily="34" charset="0"/>
              </a:rPr>
              <a:t>CurrentPosition</a:t>
            </a:r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 light red</a:t>
            </a:r>
          </a:p>
          <a:p>
            <a:pPr algn="r"/>
            <a:r>
              <a:rPr lang="en-GB" baseline="30000" dirty="0">
                <a:solidFill>
                  <a:srgbClr val="2E333A"/>
                </a:solidFill>
                <a:latin typeface="DIN 2014" panose="020B0504020202020204" pitchFamily="34" charset="0"/>
              </a:rPr>
              <a:t>Show the lights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0413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New Algorithm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B6D47B9-5FFB-48EA-AB9E-F2D7C1407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08271"/>
            <a:ext cx="8229600" cy="3967298"/>
          </a:xfrm>
        </p:spPr>
        <p:txBody>
          <a:bodyPr>
            <a:normAutofit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When the right button is pressed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Clear the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 light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Change the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 by 1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Set the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CurrentPosition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 light red</a:t>
            </a:r>
            <a:b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</a:b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	Show the lights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801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Move Right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DC83BC9-9BF5-475D-94A9-780AE2F822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457994"/>
            <a:ext cx="7991872" cy="2841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77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395</Words>
  <Application>Microsoft Office PowerPoint</Application>
  <PresentationFormat>On-screen Show (4:3)</PresentationFormat>
  <Paragraphs>161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DIN 2014</vt:lpstr>
      <vt:lpstr>DIN 2014 Bold</vt:lpstr>
      <vt:lpstr>Office Theme</vt:lpstr>
      <vt:lpstr>PowerPoint Presentation</vt:lpstr>
      <vt:lpstr>Buttons</vt:lpstr>
      <vt:lpstr>Lights</vt:lpstr>
      <vt:lpstr>Turn Light 1 Red</vt:lpstr>
      <vt:lpstr>Move Right Algorithm</vt:lpstr>
      <vt:lpstr>Algorithms</vt:lpstr>
      <vt:lpstr>Algorithms</vt:lpstr>
      <vt:lpstr>New Algorithm</vt:lpstr>
      <vt:lpstr>Move Right</vt:lpstr>
      <vt:lpstr>Latest Algorithm</vt:lpstr>
      <vt:lpstr>Buzzzz</vt:lpstr>
      <vt:lpstr>Code</vt:lpstr>
      <vt:lpstr>Code</vt:lpstr>
      <vt:lpstr>Challenge Algorithm</vt:lpstr>
    </vt:vector>
  </TitlesOfParts>
  <Company>Lancaster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Underwood, Lorraine</dc:creator>
  <cp:lastModifiedBy>James Patrick</cp:lastModifiedBy>
  <cp:revision>99</cp:revision>
  <dcterms:created xsi:type="dcterms:W3CDTF">2018-02-09T12:30:25Z</dcterms:created>
  <dcterms:modified xsi:type="dcterms:W3CDTF">2018-04-24T11:04:37Z</dcterms:modified>
</cp:coreProperties>
</file>