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5" r:id="rId4"/>
    <p:sldId id="274" r:id="rId5"/>
    <p:sldId id="277" r:id="rId6"/>
    <p:sldId id="276" r:id="rId7"/>
    <p:sldId id="297" r:id="rId8"/>
    <p:sldId id="290" r:id="rId9"/>
    <p:sldId id="291" r:id="rId10"/>
    <p:sldId id="292" r:id="rId11"/>
    <p:sldId id="293" r:id="rId12"/>
    <p:sldId id="294" r:id="rId13"/>
    <p:sldId id="295" r:id="rId14"/>
    <p:sldId id="29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215C0A-8136-488D-82BC-67AD9B6320A7}">
          <p14:sldIdLst>
            <p14:sldId id="256"/>
            <p14:sldId id="257"/>
            <p14:sldId id="275"/>
            <p14:sldId id="274"/>
            <p14:sldId id="277"/>
            <p14:sldId id="276"/>
            <p14:sldId id="297"/>
            <p14:sldId id="290"/>
            <p14:sldId id="291"/>
            <p14:sldId id="292"/>
            <p14:sldId id="293"/>
            <p14:sldId id="294"/>
            <p14:sldId id="295"/>
            <p14:sldId id="2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C"/>
    <a:srgbClr val="00A454"/>
    <a:srgbClr val="00A69C"/>
    <a:srgbClr val="2F3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57" autoAdjust="0"/>
  </p:normalViewPr>
  <p:slideViewPr>
    <p:cSldViewPr>
      <p:cViewPr varScale="1">
        <p:scale>
          <a:sx n="99" d="100"/>
          <a:sy n="99" d="100"/>
        </p:scale>
        <p:origin x="324" y="90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3CCFD-687B-4B4E-B670-B143E980E7F2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C7E77-C8BA-487E-A285-5C11AF3BCB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957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76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2399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69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993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773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one of those RGB LEDs. It has 3 lights in it in those tiny dots: Red, Green and Blue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74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038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71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84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602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258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232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C7E77-C8BA-487E-A285-5C11AF3BCBC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51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60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50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2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3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9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4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4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0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6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4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6B08-01CB-4993-9B81-319BA6867791}" type="datetimeFigureOut">
              <a:rPr lang="en-GB" smtClean="0"/>
              <a:t>24/04/2018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69DA2-C3D2-4E5D-9DA6-F33BD0B97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8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2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ti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44824"/>
            <a:ext cx="6400800" cy="17526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A45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Introduction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5D1B37-2D74-4239-BFCE-AB198A7E69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B30A06-BA14-4405-B499-E8283437F2BC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878587-8243-48CB-A3DF-2BC4B40F1538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CBEC2C-5E52-4563-AE1F-17CBC0C73AE6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DC3049-2744-4630-A594-EC1BEC1CF2BA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41B837E-E324-4D03-AA4D-9F974B41E05E}"/>
              </a:ext>
            </a:extLst>
          </p:cNvPr>
          <p:cNvSpPr txBox="1">
            <a:spLocks/>
          </p:cNvSpPr>
          <p:nvPr/>
        </p:nvSpPr>
        <p:spPr>
          <a:xfrm>
            <a:off x="457200" y="10618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Game Controller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8A67357-B264-43B9-9613-6F53975F1F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8" y="5497943"/>
            <a:ext cx="7978428" cy="4717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B998B40-2C0D-42C2-BDE9-AE0AA3EB5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4463076"/>
            <a:ext cx="3960440" cy="8365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3D0D729-8883-42D9-8D04-8F4DFC6EB3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064" y="1283477"/>
            <a:ext cx="3733872" cy="40188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A21141-7788-490D-BF63-D9CAB5A6D6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" t="5054" r="4304" b="4203"/>
          <a:stretch/>
        </p:blipFill>
        <p:spPr>
          <a:xfrm>
            <a:off x="7812360" y="274197"/>
            <a:ext cx="755576" cy="65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43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Challenge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91625258-99A8-466D-AC9F-33FF12B35D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980480"/>
              </p:ext>
            </p:extLst>
          </p:nvPr>
        </p:nvGraphicFramePr>
        <p:xfrm>
          <a:off x="2736304" y="2132856"/>
          <a:ext cx="3707904" cy="3748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488">
                  <a:extLst>
                    <a:ext uri="{9D8B030D-6E8A-4147-A177-3AD203B41FA5}">
                      <a16:colId xmlns:a16="http://schemas.microsoft.com/office/drawing/2014/main" val="3872539160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38603109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57123642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68653277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763530338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24032424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157875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319752275"/>
                    </a:ext>
                  </a:extLst>
                </a:gridCol>
              </a:tblGrid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031029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73508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22947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40781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46995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85416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4685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822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28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Advanced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14B7FD49-CA74-4D7C-9E14-84D89198E5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4793072"/>
              </p:ext>
            </p:extLst>
          </p:nvPr>
        </p:nvGraphicFramePr>
        <p:xfrm>
          <a:off x="2736304" y="2132856"/>
          <a:ext cx="3707904" cy="3748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488">
                  <a:extLst>
                    <a:ext uri="{9D8B030D-6E8A-4147-A177-3AD203B41FA5}">
                      <a16:colId xmlns:a16="http://schemas.microsoft.com/office/drawing/2014/main" val="3872539160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38603109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57123642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68653277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763530338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24032424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157875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319752275"/>
                    </a:ext>
                  </a:extLst>
                </a:gridCol>
              </a:tblGrid>
              <a:tr h="468563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4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6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7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031029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r>
                        <a:rPr lang="en-GB"/>
                        <a:t>8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9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10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11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12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13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14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15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73508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r>
                        <a:rPr lang="en-GB"/>
                        <a:t>16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17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18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19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20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21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22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23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22947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r>
                        <a:rPr lang="en-GB"/>
                        <a:t>24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25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26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27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28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29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30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31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40781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r>
                        <a:rPr lang="en-GB"/>
                        <a:t>32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33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35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36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37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38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39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46995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r>
                        <a:rPr lang="en-GB"/>
                        <a:t>40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41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42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43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44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45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46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47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85416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r>
                        <a:rPr lang="en-GB"/>
                        <a:t>48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49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50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51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52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53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55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4685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r>
                        <a:rPr lang="en-GB"/>
                        <a:t>56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57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58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59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60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61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/>
                        <a:t>62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822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889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Algorithm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/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pixel 10 to yellow.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pixel 11 to yellow.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pixel 12 to yellow.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pixel 13 to yellow.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47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Algorithm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/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temp to 10.</a:t>
            </a:r>
          </a:p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Loop 4 times:</a:t>
            </a:r>
          </a:p>
          <a:p>
            <a:pPr lvl="1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Set pixel temp to yellow.</a:t>
            </a:r>
          </a:p>
          <a:p>
            <a:pPr lvl="1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Change temp by 1.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03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Colour lights 10 to 14 red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4FC271D-140D-4FFC-B6BB-849DE4C823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420888"/>
            <a:ext cx="7991872" cy="2749115"/>
          </a:xfrm>
        </p:spPr>
      </p:pic>
    </p:spTree>
    <p:extLst>
      <p:ext uri="{BB962C8B-B14F-4D97-AF65-F5344CB8AC3E}">
        <p14:creationId xmlns:p14="http://schemas.microsoft.com/office/powerpoint/2010/main" val="1327174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:GAME ZIP64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A25513-28EC-458D-94BD-7935D52F99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2" name="Picture 2" descr="playing snake on the :GAME ZIP 64">
            <a:extLst>
              <a:ext uri="{FF2B5EF4-FFF2-40B4-BE49-F238E27FC236}">
                <a16:creationId xmlns:a16="http://schemas.microsoft.com/office/drawing/2014/main" id="{607F0592-003E-40AD-B985-77FEAFD88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307" y="2387789"/>
            <a:ext cx="5210686" cy="303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C4CBB2D-C080-4A45-8386-FF64B5929F37}"/>
              </a:ext>
            </a:extLst>
          </p:cNvPr>
          <p:cNvCxnSpPr>
            <a:cxnSpLocks/>
          </p:cNvCxnSpPr>
          <p:nvPr/>
        </p:nvCxnSpPr>
        <p:spPr>
          <a:xfrm>
            <a:off x="4527239" y="2346142"/>
            <a:ext cx="360632" cy="362778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064D35A-543C-4EDB-BE79-5C7633727905}"/>
              </a:ext>
            </a:extLst>
          </p:cNvPr>
          <p:cNvCxnSpPr>
            <a:cxnSpLocks/>
          </p:cNvCxnSpPr>
          <p:nvPr/>
        </p:nvCxnSpPr>
        <p:spPr>
          <a:xfrm flipV="1">
            <a:off x="3941405" y="4363235"/>
            <a:ext cx="596865" cy="1201585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F0F7940-07E9-48FC-A342-8DB6FCD2DD13}"/>
              </a:ext>
            </a:extLst>
          </p:cNvPr>
          <p:cNvCxnSpPr>
            <a:cxnSpLocks/>
          </p:cNvCxnSpPr>
          <p:nvPr/>
        </p:nvCxnSpPr>
        <p:spPr>
          <a:xfrm flipH="1">
            <a:off x="6084169" y="2387789"/>
            <a:ext cx="1392606" cy="1403081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236C460-D4D0-4F9E-8BF6-05410FC47368}"/>
              </a:ext>
            </a:extLst>
          </p:cNvPr>
          <p:cNvCxnSpPr>
            <a:cxnSpLocks/>
          </p:cNvCxnSpPr>
          <p:nvPr/>
        </p:nvCxnSpPr>
        <p:spPr>
          <a:xfrm flipH="1" flipV="1">
            <a:off x="5506746" y="4081357"/>
            <a:ext cx="1873566" cy="185802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9F4C2B-BB8D-4C17-8793-BEB70C3C0381}"/>
              </a:ext>
            </a:extLst>
          </p:cNvPr>
          <p:cNvCxnSpPr>
            <a:cxnSpLocks/>
          </p:cNvCxnSpPr>
          <p:nvPr/>
        </p:nvCxnSpPr>
        <p:spPr>
          <a:xfrm flipH="1" flipV="1">
            <a:off x="5433677" y="4363235"/>
            <a:ext cx="1644016" cy="1199716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C62DAA8-4005-4D3C-AAE2-6BD5E6CDEBE6}"/>
              </a:ext>
            </a:extLst>
          </p:cNvPr>
          <p:cNvCxnSpPr>
            <a:cxnSpLocks/>
          </p:cNvCxnSpPr>
          <p:nvPr/>
        </p:nvCxnSpPr>
        <p:spPr>
          <a:xfrm>
            <a:off x="1866525" y="2397075"/>
            <a:ext cx="1875098" cy="1463973"/>
          </a:xfrm>
          <a:prstGeom prst="straightConnector1">
            <a:avLst/>
          </a:prstGeom>
          <a:ln w="38100" cap="flat" cmpd="sng" algn="ctr">
            <a:solidFill>
              <a:srgbClr val="00A454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D1B2AF8-5575-436A-A28E-1BDADE5F73DF}"/>
              </a:ext>
            </a:extLst>
          </p:cNvPr>
          <p:cNvSpPr txBox="1"/>
          <p:nvPr/>
        </p:nvSpPr>
        <p:spPr>
          <a:xfrm>
            <a:off x="3851920" y="1938795"/>
            <a:ext cx="141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micro:bit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F5FC3E-DF16-40A7-8874-4062DA335722}"/>
              </a:ext>
            </a:extLst>
          </p:cNvPr>
          <p:cNvSpPr txBox="1"/>
          <p:nvPr/>
        </p:nvSpPr>
        <p:spPr>
          <a:xfrm>
            <a:off x="6732671" y="1950431"/>
            <a:ext cx="2049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2 x buttons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EEA445-8E93-4DB4-8C0E-777D9E0A9C67}"/>
              </a:ext>
            </a:extLst>
          </p:cNvPr>
          <p:cNvSpPr txBox="1"/>
          <p:nvPr/>
        </p:nvSpPr>
        <p:spPr>
          <a:xfrm>
            <a:off x="7370709" y="4062927"/>
            <a:ext cx="1391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Buzzer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7D218D-A262-4464-BE34-CFBC8CF4ECF5}"/>
              </a:ext>
            </a:extLst>
          </p:cNvPr>
          <p:cNvSpPr txBox="1"/>
          <p:nvPr/>
        </p:nvSpPr>
        <p:spPr>
          <a:xfrm>
            <a:off x="6002327" y="5506268"/>
            <a:ext cx="2350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Vibrating motor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97EC3-8AEB-47A1-8389-78B6AF0A59E5}"/>
              </a:ext>
            </a:extLst>
          </p:cNvPr>
          <p:cNvSpPr txBox="1"/>
          <p:nvPr/>
        </p:nvSpPr>
        <p:spPr>
          <a:xfrm>
            <a:off x="2876138" y="5507999"/>
            <a:ext cx="2109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64 RGB lights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C08B50-0015-4728-9FC0-1801A9F99EB2}"/>
              </a:ext>
            </a:extLst>
          </p:cNvPr>
          <p:cNvSpPr txBox="1"/>
          <p:nvPr/>
        </p:nvSpPr>
        <p:spPr>
          <a:xfrm>
            <a:off x="920059" y="1983606"/>
            <a:ext cx="1706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A454"/>
                </a:solidFill>
                <a:latin typeface="DIN 2014" panose="020B0504020202020204" pitchFamily="34" charset="0"/>
                <a:ea typeface="DIN 2014" panose="020B0504020202020204" pitchFamily="34" charset="0"/>
              </a:rPr>
              <a:t>4 x buttons</a:t>
            </a:r>
          </a:p>
        </p:txBody>
      </p:sp>
    </p:spTree>
    <p:extLst>
      <p:ext uri="{BB962C8B-B14F-4D97-AF65-F5344CB8AC3E}">
        <p14:creationId xmlns:p14="http://schemas.microsoft.com/office/powerpoint/2010/main" val="567049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latin typeface="DIN 2014 Bold" panose="020B0704020202020204" pitchFamily="34" charset="0"/>
                <a:ea typeface="DIN 2014 Bold" panose="020B0704020202020204" pitchFamily="34" charset="0"/>
              </a:rPr>
              <a:t>Look closer</a:t>
            </a:r>
            <a:endParaRPr lang="en-GB" b="1" dirty="0">
              <a:solidFill>
                <a:srgbClr val="2F3234"/>
              </a:solidFill>
              <a:latin typeface="DIN 2014 Bold" panose="020B0704020202020204" pitchFamily="34" charset="0"/>
              <a:ea typeface="DIN 2014 Bold" panose="020B07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BF76CE-7B80-4251-B00D-78E9611166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7154F44-B7EE-4159-8A68-F21E4C7224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812" y="2334419"/>
            <a:ext cx="6810375" cy="3057525"/>
          </a:xfrm>
        </p:spPr>
      </p:pic>
    </p:spTree>
    <p:extLst>
      <p:ext uri="{BB962C8B-B14F-4D97-AF65-F5344CB8AC3E}">
        <p14:creationId xmlns:p14="http://schemas.microsoft.com/office/powerpoint/2010/main" val="1025497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latin typeface="DIN 2014 Bold" panose="020B0704020202020204" pitchFamily="34" charset="0"/>
                <a:ea typeface="DIN 2014 Bold" panose="020B0704020202020204" pitchFamily="34" charset="0"/>
              </a:rPr>
              <a:t>What colour is?</a:t>
            </a:r>
            <a:endParaRPr lang="en-GB" b="1" dirty="0">
              <a:solidFill>
                <a:srgbClr val="2F3234"/>
              </a:solidFill>
              <a:latin typeface="DIN 2014 Bold" panose="020B0704020202020204" pitchFamily="34" charset="0"/>
              <a:ea typeface="DIN 2014 Bold" panose="020B07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6F532C-E805-4C09-A061-94F026F0D6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3" name="Content Placeholder 3">
            <a:extLst>
              <a:ext uri="{FF2B5EF4-FFF2-40B4-BE49-F238E27FC236}">
                <a16:creationId xmlns:a16="http://schemas.microsoft.com/office/drawing/2014/main" id="{D602C643-F68C-4CB3-83F1-77597B4256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991597"/>
              </p:ext>
            </p:extLst>
          </p:nvPr>
        </p:nvGraphicFramePr>
        <p:xfrm>
          <a:off x="2376264" y="2152066"/>
          <a:ext cx="234026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340848961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11263814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19145690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Red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Green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Blue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60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255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106154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DC5B54C-7691-4FF0-AED0-B336E7F0C1AD}"/>
              </a:ext>
            </a:extLst>
          </p:cNvPr>
          <p:cNvSpPr txBox="1"/>
          <p:nvPr/>
        </p:nvSpPr>
        <p:spPr>
          <a:xfrm>
            <a:off x="5220072" y="23395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Red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C15AC5-7B38-435C-BBD4-D0A056C80240}"/>
              </a:ext>
            </a:extLst>
          </p:cNvPr>
          <p:cNvSpPr txBox="1"/>
          <p:nvPr/>
        </p:nvSpPr>
        <p:spPr>
          <a:xfrm>
            <a:off x="5220072" y="324433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Blue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89CE93-4C10-42A5-9D6D-B17678278CB0}"/>
              </a:ext>
            </a:extLst>
          </p:cNvPr>
          <p:cNvSpPr txBox="1"/>
          <p:nvPr/>
        </p:nvSpPr>
        <p:spPr>
          <a:xfrm>
            <a:off x="5220072" y="414908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Yellow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9BA0B2-38F9-4BC9-9D7F-8B481F518D8F}"/>
              </a:ext>
            </a:extLst>
          </p:cNvPr>
          <p:cNvSpPr txBox="1"/>
          <p:nvPr/>
        </p:nvSpPr>
        <p:spPr>
          <a:xfrm>
            <a:off x="5220072" y="505564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Less Bright Red!</a:t>
            </a:r>
          </a:p>
        </p:txBody>
      </p:sp>
      <p:graphicFrame>
        <p:nvGraphicFramePr>
          <p:cNvPr id="23" name="Content Placeholder 3">
            <a:extLst>
              <a:ext uri="{FF2B5EF4-FFF2-40B4-BE49-F238E27FC236}">
                <a16:creationId xmlns:a16="http://schemas.microsoft.com/office/drawing/2014/main" id="{E0D774EA-C8AD-429D-B5E7-FACFA69B6D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877419"/>
              </p:ext>
            </p:extLst>
          </p:nvPr>
        </p:nvGraphicFramePr>
        <p:xfrm>
          <a:off x="2376264" y="3076904"/>
          <a:ext cx="234026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340848961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11263814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19145690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Red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Green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Blue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60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255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106154"/>
                  </a:ext>
                </a:extLst>
              </a:tr>
            </a:tbl>
          </a:graphicData>
        </a:graphic>
      </p:graphicFrame>
      <p:graphicFrame>
        <p:nvGraphicFramePr>
          <p:cNvPr id="24" name="Content Placeholder 3">
            <a:extLst>
              <a:ext uri="{FF2B5EF4-FFF2-40B4-BE49-F238E27FC236}">
                <a16:creationId xmlns:a16="http://schemas.microsoft.com/office/drawing/2014/main" id="{12E0913F-27A6-4DE5-9DAC-6446560E50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7484646"/>
              </p:ext>
            </p:extLst>
          </p:nvPr>
        </p:nvGraphicFramePr>
        <p:xfrm>
          <a:off x="2376264" y="3998236"/>
          <a:ext cx="234026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340848961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11263814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19145690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Red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Green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Blue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60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255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255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106154"/>
                  </a:ext>
                </a:extLst>
              </a:tr>
            </a:tbl>
          </a:graphicData>
        </a:graphic>
      </p:graphicFrame>
      <p:graphicFrame>
        <p:nvGraphicFramePr>
          <p:cNvPr id="25" name="Content Placeholder 3">
            <a:extLst>
              <a:ext uri="{FF2B5EF4-FFF2-40B4-BE49-F238E27FC236}">
                <a16:creationId xmlns:a16="http://schemas.microsoft.com/office/drawing/2014/main" id="{E27D9717-96EE-42CC-AE69-5736CAD12C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9430317"/>
              </p:ext>
            </p:extLst>
          </p:nvPr>
        </p:nvGraphicFramePr>
        <p:xfrm>
          <a:off x="2376264" y="4919568"/>
          <a:ext cx="234026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340848961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11263814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19145690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Red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Green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Blue</a:t>
                      </a:r>
                    </a:p>
                  </a:txBody>
                  <a:tcPr>
                    <a:solidFill>
                      <a:srgbClr val="00A4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603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100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DIN 2014" panose="020B0504020202020204" pitchFamily="34" charset="0"/>
                          <a:ea typeface="DIN 2014" panose="020B050402020202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rgbClr val="E8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106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77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9896"/>
            <a:ext cx="605901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How are the lights connected to the </a:t>
            </a:r>
            <a:r>
              <a:rPr lang="en-GB" b="1" dirty="0" err="1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micro:bit</a:t>
            </a:r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310A189-B323-46AC-A672-D1DBD09BE1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550" y="2288629"/>
            <a:ext cx="5168899" cy="3876675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55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Algorithm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/>
          <a:lstStyle/>
          <a:p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When I press button A:</a:t>
            </a:r>
          </a:p>
          <a:p>
            <a:pPr lvl="1"/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All the lights will go red.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75F76D-DCD4-48F1-AB85-87C3176115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A1209B-8903-4855-9805-F9420C7AA9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3212976"/>
            <a:ext cx="4839136" cy="11603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507A66-2590-4AA1-A2E1-67B96EA769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4509120"/>
            <a:ext cx="7991872" cy="121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866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Challenge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3875864"/>
          </a:xfrm>
        </p:spPr>
        <p:txBody>
          <a:bodyPr/>
          <a:lstStyle/>
          <a:p>
            <a:r>
              <a:rPr lang="en-GB" dirty="0"/>
              <a:t>When I press button A:</a:t>
            </a:r>
          </a:p>
          <a:p>
            <a:pPr lvl="1"/>
            <a:r>
              <a:rPr lang="en-GB" dirty="0"/>
              <a:t>All the lights will change to your colour</a:t>
            </a:r>
            <a:r>
              <a:rPr lang="en-GB" dirty="0">
                <a:latin typeface="DIN 2014" panose="020B0504020202020204" pitchFamily="34" charset="0"/>
                <a:ea typeface="DIN 2014" panose="020B0504020202020204" pitchFamily="34" charset="0"/>
              </a:rPr>
              <a:t>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621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Challenge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6D47B9-5FFB-48EA-AB9E-F2D7C1407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08271"/>
            <a:ext cx="8229600" cy="197385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When I press button B:</a:t>
            </a:r>
          </a:p>
          <a:p>
            <a:pPr lvl="1"/>
            <a:r>
              <a:rPr lang="en-GB" dirty="0"/>
              <a:t>Light 1 will go red.</a:t>
            </a:r>
          </a:p>
          <a:p>
            <a:pPr lvl="1"/>
            <a:r>
              <a:rPr lang="en-GB" dirty="0"/>
              <a:t>Light 17 will go blue.</a:t>
            </a:r>
          </a:p>
          <a:p>
            <a:pPr lvl="1"/>
            <a:r>
              <a:rPr lang="en-GB" dirty="0"/>
              <a:t>Light 25 will go green.</a:t>
            </a:r>
          </a:p>
          <a:p>
            <a:pPr lvl="1"/>
            <a:r>
              <a:rPr lang="en-GB" dirty="0"/>
              <a:t>Light 32 will go a different colour.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39B646-0796-4FD3-B828-092DC64B65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3975423"/>
            <a:ext cx="7991872" cy="197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801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2F3234"/>
                </a:solidFill>
                <a:latin typeface="DIN 2014 Bold" panose="020B0704020202020204" pitchFamily="34" charset="0"/>
                <a:ea typeface="DIN 2014 Bold" panose="020B0704020202020204" pitchFamily="34" charset="0"/>
              </a:rPr>
              <a:t>Challenge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CF4FE4-47AD-40DB-8BEA-45A3898F52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64" y="274196"/>
            <a:ext cx="1403648" cy="5625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513356-B9C2-4F34-8316-48D23C66CCEE}"/>
              </a:ext>
            </a:extLst>
          </p:cNvPr>
          <p:cNvSpPr/>
          <p:nvPr/>
        </p:nvSpPr>
        <p:spPr>
          <a:xfrm>
            <a:off x="576064" y="1042189"/>
            <a:ext cx="6588224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4FB521-E7E4-4767-8FBF-27733579F6C9}"/>
              </a:ext>
            </a:extLst>
          </p:cNvPr>
          <p:cNvSpPr/>
          <p:nvPr/>
        </p:nvSpPr>
        <p:spPr>
          <a:xfrm>
            <a:off x="576064" y="1042189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B41BD1-5DB6-49DC-AA4D-CF0FF1B1EA5A}"/>
              </a:ext>
            </a:extLst>
          </p:cNvPr>
          <p:cNvSpPr/>
          <p:nvPr/>
        </p:nvSpPr>
        <p:spPr>
          <a:xfrm>
            <a:off x="576064" y="6165304"/>
            <a:ext cx="4139952" cy="82555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1C9F89-6324-4750-B457-2745A652D295}"/>
              </a:ext>
            </a:extLst>
          </p:cNvPr>
          <p:cNvSpPr/>
          <p:nvPr/>
        </p:nvSpPr>
        <p:spPr>
          <a:xfrm>
            <a:off x="576064" y="6165304"/>
            <a:ext cx="7991872" cy="45719"/>
          </a:xfrm>
          <a:prstGeom prst="rect">
            <a:avLst/>
          </a:prstGeom>
          <a:solidFill>
            <a:srgbClr val="2F3234"/>
          </a:solidFill>
          <a:ln>
            <a:solidFill>
              <a:srgbClr val="2F3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4335E7-269C-4CF5-8B31-D734753FFC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2"/>
          <a:stretch/>
        </p:blipFill>
        <p:spPr>
          <a:xfrm>
            <a:off x="2087216" y="321318"/>
            <a:ext cx="6480720" cy="471792"/>
          </a:xfrm>
          <a:prstGeom prst="rect">
            <a:avLst/>
          </a:prstGeom>
        </p:spPr>
      </p:pic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91082A90-A3F1-44FB-B49A-9658660C9C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1196321"/>
              </p:ext>
            </p:extLst>
          </p:nvPr>
        </p:nvGraphicFramePr>
        <p:xfrm>
          <a:off x="2736304" y="2132856"/>
          <a:ext cx="3707904" cy="3748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488">
                  <a:extLst>
                    <a:ext uri="{9D8B030D-6E8A-4147-A177-3AD203B41FA5}">
                      <a16:colId xmlns:a16="http://schemas.microsoft.com/office/drawing/2014/main" val="3872539160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38603109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571236421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68653277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3763530338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24032424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15787547"/>
                    </a:ext>
                  </a:extLst>
                </a:gridCol>
                <a:gridCol w="463488">
                  <a:extLst>
                    <a:ext uri="{9D8B030D-6E8A-4147-A177-3AD203B41FA5}">
                      <a16:colId xmlns:a16="http://schemas.microsoft.com/office/drawing/2014/main" val="1319752275"/>
                    </a:ext>
                  </a:extLst>
                </a:gridCol>
              </a:tblGrid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031029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73508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22947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40781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469951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85416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4685"/>
                  </a:ext>
                </a:extLst>
              </a:tr>
              <a:tr h="46856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822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77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294</Words>
  <Application>Microsoft Office PowerPoint</Application>
  <PresentationFormat>On-screen Show (4:3)</PresentationFormat>
  <Paragraphs>144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DIN 2014</vt:lpstr>
      <vt:lpstr>DIN 2014 Bold</vt:lpstr>
      <vt:lpstr>Office Theme</vt:lpstr>
      <vt:lpstr>PowerPoint Presentation</vt:lpstr>
      <vt:lpstr>:GAME ZIP64</vt:lpstr>
      <vt:lpstr>Look closer</vt:lpstr>
      <vt:lpstr>What colour is?</vt:lpstr>
      <vt:lpstr>How are the lights connected to the micro:bit?</vt:lpstr>
      <vt:lpstr>Algorithm</vt:lpstr>
      <vt:lpstr>Challenge 1</vt:lpstr>
      <vt:lpstr>Challenge 2</vt:lpstr>
      <vt:lpstr>Challenge 3</vt:lpstr>
      <vt:lpstr>Challenge 3</vt:lpstr>
      <vt:lpstr>Advanced</vt:lpstr>
      <vt:lpstr>Algorithm 1</vt:lpstr>
      <vt:lpstr>Algorithm 2</vt:lpstr>
      <vt:lpstr>Colour lights 10 to 14 red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Underwood, Lorraine</dc:creator>
  <cp:lastModifiedBy>James Patrick</cp:lastModifiedBy>
  <cp:revision>86</cp:revision>
  <dcterms:created xsi:type="dcterms:W3CDTF">2018-02-09T12:30:25Z</dcterms:created>
  <dcterms:modified xsi:type="dcterms:W3CDTF">2018-04-24T09:57:44Z</dcterms:modified>
</cp:coreProperties>
</file>