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77" r:id="rId3"/>
    <p:sldId id="297" r:id="rId4"/>
    <p:sldId id="298" r:id="rId5"/>
    <p:sldId id="29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1215C0A-8136-488D-82BC-67AD9B6320A7}">
          <p14:sldIdLst>
            <p14:sldId id="256"/>
            <p14:sldId id="277"/>
            <p14:sldId id="297"/>
            <p14:sldId id="298"/>
            <p14:sldId id="29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E8EC"/>
    <a:srgbClr val="00A454"/>
    <a:srgbClr val="00A69C"/>
    <a:srgbClr val="2F32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857" autoAdjust="0"/>
  </p:normalViewPr>
  <p:slideViewPr>
    <p:cSldViewPr>
      <p:cViewPr varScale="1">
        <p:scale>
          <a:sx n="99" d="100"/>
          <a:sy n="99" d="100"/>
        </p:scale>
        <p:origin x="324" y="90"/>
      </p:cViewPr>
      <p:guideLst>
        <p:guide orient="horz" pos="2160"/>
        <p:guide pos="2880"/>
      </p:guideLst>
    </p:cSldViewPr>
  </p:slideViewPr>
  <p:notesTextViewPr>
    <p:cViewPr>
      <p:scale>
        <a:sx n="300" d="100"/>
        <a:sy n="3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F3CCFD-687B-4B4E-B670-B143E980E7F2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3C7E77-C8BA-487E-A285-5C11AF3BCB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59575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C7E77-C8BA-487E-A285-5C11AF3BCBC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63714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C7E77-C8BA-487E-A285-5C11AF3BCBC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88095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C7E77-C8BA-487E-A285-5C11AF3BCBC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16095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C7E77-C8BA-487E-A285-5C11AF3BCBC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03927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6B08-01CB-4993-9B81-319BA6867791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9DA2-C3D2-4E5D-9DA6-F33BD0B97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929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6B08-01CB-4993-9B81-319BA6867791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9DA2-C3D2-4E5D-9DA6-F33BD0B97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6602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6B08-01CB-4993-9B81-319BA6867791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9DA2-C3D2-4E5D-9DA6-F33BD0B97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8507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6B08-01CB-4993-9B81-319BA6867791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9DA2-C3D2-4E5D-9DA6-F33BD0B97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421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6B08-01CB-4993-9B81-319BA6867791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9DA2-C3D2-4E5D-9DA6-F33BD0B97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4234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6B08-01CB-4993-9B81-319BA6867791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9DA2-C3D2-4E5D-9DA6-F33BD0B97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3394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6B08-01CB-4993-9B81-319BA6867791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9DA2-C3D2-4E5D-9DA6-F33BD0B97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444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6B08-01CB-4993-9B81-319BA6867791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9DA2-C3D2-4E5D-9DA6-F33BD0B97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5145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6B08-01CB-4993-9B81-319BA6867791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9DA2-C3D2-4E5D-9DA6-F33BD0B97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509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6B08-01CB-4993-9B81-319BA6867791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9DA2-C3D2-4E5D-9DA6-F33BD0B97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8368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6B08-01CB-4993-9B81-319BA6867791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9DA2-C3D2-4E5D-9DA6-F33BD0B97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4401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E6B08-01CB-4993-9B81-319BA6867791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669DA2-C3D2-4E5D-9DA6-F33BD0B97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381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t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t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t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t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844824"/>
            <a:ext cx="6400800" cy="1752600"/>
          </a:xfrm>
        </p:spPr>
        <p:txBody>
          <a:bodyPr/>
          <a:lstStyle/>
          <a:p>
            <a:pPr algn="l"/>
            <a:r>
              <a:rPr lang="en-GB" dirty="0">
                <a:solidFill>
                  <a:srgbClr val="00A454"/>
                </a:solidFill>
                <a:latin typeface="DIN 2014 Bold" panose="020B0704020202020204" pitchFamily="34" charset="0"/>
                <a:ea typeface="DIN 2014 Bold" panose="020B0704020202020204" pitchFamily="34" charset="0"/>
              </a:rPr>
              <a:t>Lesson Five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E5D1B37-2D74-4239-BFCE-AB198A7E697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74196"/>
            <a:ext cx="1403648" cy="56251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9B30A06-BA14-4405-B499-E8283437F2BC}"/>
              </a:ext>
            </a:extLst>
          </p:cNvPr>
          <p:cNvSpPr/>
          <p:nvPr/>
        </p:nvSpPr>
        <p:spPr>
          <a:xfrm>
            <a:off x="576064" y="1042189"/>
            <a:ext cx="6588224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4878587-8243-48CB-A3DF-2BC4B40F1538}"/>
              </a:ext>
            </a:extLst>
          </p:cNvPr>
          <p:cNvSpPr/>
          <p:nvPr/>
        </p:nvSpPr>
        <p:spPr>
          <a:xfrm>
            <a:off x="576064" y="1042189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9CBEC2C-5E52-4563-AE1F-17CBC0C73AE6}"/>
              </a:ext>
            </a:extLst>
          </p:cNvPr>
          <p:cNvSpPr/>
          <p:nvPr/>
        </p:nvSpPr>
        <p:spPr>
          <a:xfrm>
            <a:off x="576064" y="6165304"/>
            <a:ext cx="4139952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ADC3049-2744-4630-A594-EC1BEC1CF2BA}"/>
              </a:ext>
            </a:extLst>
          </p:cNvPr>
          <p:cNvSpPr/>
          <p:nvPr/>
        </p:nvSpPr>
        <p:spPr>
          <a:xfrm>
            <a:off x="576064" y="6165304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C41B837E-E324-4D03-AA4D-9F974B41E05E}"/>
              </a:ext>
            </a:extLst>
          </p:cNvPr>
          <p:cNvSpPr txBox="1">
            <a:spLocks/>
          </p:cNvSpPr>
          <p:nvPr/>
        </p:nvSpPr>
        <p:spPr>
          <a:xfrm>
            <a:off x="457200" y="106186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b="1" dirty="0">
                <a:solidFill>
                  <a:srgbClr val="2F3234"/>
                </a:solidFill>
                <a:latin typeface="DIN 2014 Bold" panose="020B0704020202020204" pitchFamily="34" charset="0"/>
                <a:ea typeface="DIN 2014 Bold" panose="020B0704020202020204" pitchFamily="34" charset="0"/>
              </a:rPr>
              <a:t>Game Controller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38A67357-B264-43B9-9613-6F53975F1F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508" y="5497943"/>
            <a:ext cx="7978428" cy="47179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B998B40-2C0D-42C2-BDE9-AE0AA3EB59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875" y="4463076"/>
            <a:ext cx="3960440" cy="83657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28BAF13-6751-4617-9840-0E0E585D990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9070" y="1283477"/>
            <a:ext cx="3733872" cy="401889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70FF563-EFB4-4BBA-A2E1-78AEBB6374B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0" t="5054" r="4304" b="4203"/>
          <a:stretch/>
        </p:blipFill>
        <p:spPr>
          <a:xfrm>
            <a:off x="7812360" y="274197"/>
            <a:ext cx="755576" cy="651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943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1864"/>
            <a:ext cx="8229600" cy="1143000"/>
          </a:xfrm>
        </p:spPr>
        <p:txBody>
          <a:bodyPr/>
          <a:lstStyle/>
          <a:p>
            <a:pPr algn="l"/>
            <a:r>
              <a:rPr lang="en-GB" b="1" dirty="0">
                <a:solidFill>
                  <a:srgbClr val="2F3234"/>
                </a:solidFill>
                <a:latin typeface="DIN 2014 Bold" panose="020B0704020202020204" pitchFamily="34" charset="0"/>
                <a:ea typeface="DIN 2014 Bold" panose="020B0704020202020204" pitchFamily="34" charset="0"/>
              </a:rPr>
              <a:t>Old Algorithm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CF4FE4-47AD-40DB-8BEA-45A3898F52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74196"/>
            <a:ext cx="1403648" cy="5625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513356-B9C2-4F34-8316-48D23C66CCEE}"/>
              </a:ext>
            </a:extLst>
          </p:cNvPr>
          <p:cNvSpPr/>
          <p:nvPr/>
        </p:nvSpPr>
        <p:spPr>
          <a:xfrm>
            <a:off x="576064" y="1042189"/>
            <a:ext cx="6588224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4FB521-E7E4-4767-8FBF-27733579F6C9}"/>
              </a:ext>
            </a:extLst>
          </p:cNvPr>
          <p:cNvSpPr/>
          <p:nvPr/>
        </p:nvSpPr>
        <p:spPr>
          <a:xfrm>
            <a:off x="576064" y="1042189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B41BD1-5DB6-49DC-AA4D-CF0FF1B1EA5A}"/>
              </a:ext>
            </a:extLst>
          </p:cNvPr>
          <p:cNvSpPr/>
          <p:nvPr/>
        </p:nvSpPr>
        <p:spPr>
          <a:xfrm>
            <a:off x="576064" y="6165304"/>
            <a:ext cx="4139952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1C9F89-6324-4750-B457-2745A652D295}"/>
              </a:ext>
            </a:extLst>
          </p:cNvPr>
          <p:cNvSpPr/>
          <p:nvPr/>
        </p:nvSpPr>
        <p:spPr>
          <a:xfrm>
            <a:off x="576064" y="6165304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B6D47B9-5FFB-48EA-AB9E-F2D7C14073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008271"/>
            <a:ext cx="8229600" cy="3875864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Set </a:t>
            </a:r>
            <a:r>
              <a:rPr lang="en-GB" dirty="0" err="1">
                <a:latin typeface="DIN 2014" panose="020B0504020202020204" pitchFamily="34" charset="0"/>
                <a:ea typeface="DIN 2014" panose="020B0504020202020204" pitchFamily="34" charset="0"/>
              </a:rPr>
              <a:t>CurrentPosition</a:t>
            </a:r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 to 0</a:t>
            </a:r>
          </a:p>
          <a:p>
            <a:pPr marL="0" indent="0">
              <a:buNone/>
            </a:pPr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Turn the </a:t>
            </a:r>
            <a:r>
              <a:rPr lang="en-GB" dirty="0" err="1">
                <a:latin typeface="DIN 2014" panose="020B0504020202020204" pitchFamily="34" charset="0"/>
                <a:ea typeface="DIN 2014" panose="020B0504020202020204" pitchFamily="34" charset="0"/>
              </a:rPr>
              <a:t>CurrentPosition</a:t>
            </a:r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 light red</a:t>
            </a:r>
          </a:p>
          <a:p>
            <a:pPr marL="0" indent="0">
              <a:buNone/>
            </a:pPr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Set score to 0</a:t>
            </a:r>
          </a:p>
          <a:p>
            <a:pPr marL="0" indent="0">
              <a:buNone/>
            </a:pPr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Display the score on the </a:t>
            </a:r>
            <a:r>
              <a:rPr lang="en-GB" dirty="0" err="1">
                <a:latin typeface="DIN 2014" panose="020B0504020202020204" pitchFamily="34" charset="0"/>
                <a:ea typeface="DIN 2014" panose="020B0504020202020204" pitchFamily="34" charset="0"/>
              </a:rPr>
              <a:t>micro:bit</a:t>
            </a:r>
            <a:endParaRPr lang="en-GB" dirty="0">
              <a:latin typeface="DIN 2014" panose="020B0504020202020204" pitchFamily="34" charset="0"/>
              <a:ea typeface="DIN 2014" panose="020B0504020202020204" pitchFamily="34" charset="0"/>
            </a:endParaRPr>
          </a:p>
          <a:p>
            <a:pPr marL="0" indent="0">
              <a:buNone/>
            </a:pPr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Set Ball to 0</a:t>
            </a:r>
          </a:p>
          <a:p>
            <a:pPr marL="0" indent="0">
              <a:buNone/>
            </a:pPr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Turn the Ball light blue</a:t>
            </a:r>
          </a:p>
          <a:p>
            <a:pPr marL="0" indent="0">
              <a:buNone/>
            </a:pPr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Forever:</a:t>
            </a:r>
          </a:p>
          <a:p>
            <a:pPr marL="457200" lvl="1" indent="0">
              <a:buNone/>
            </a:pPr>
            <a:r>
              <a:rPr lang="en-GB" sz="3300" dirty="0">
                <a:latin typeface="DIN 2014" panose="020B0504020202020204" pitchFamily="34" charset="0"/>
                <a:ea typeface="DIN 2014" panose="020B0504020202020204" pitchFamily="34" charset="0"/>
              </a:rPr>
              <a:t>When the red light reaches the Ball</a:t>
            </a:r>
          </a:p>
          <a:p>
            <a:pPr marL="914400" lvl="2" indent="0">
              <a:buNone/>
            </a:pPr>
            <a:r>
              <a:rPr lang="en-GB" sz="2800" dirty="0">
                <a:latin typeface="DIN 2014" panose="020B0504020202020204" pitchFamily="34" charset="0"/>
                <a:ea typeface="DIN 2014" panose="020B0504020202020204" pitchFamily="34" charset="0"/>
              </a:rPr>
              <a:t>Change the score by 1</a:t>
            </a:r>
          </a:p>
          <a:p>
            <a:pPr marL="914400" lvl="2" indent="0">
              <a:buNone/>
            </a:pPr>
            <a:r>
              <a:rPr lang="en-GB" sz="2800" dirty="0">
                <a:latin typeface="DIN 2014" panose="020B0504020202020204" pitchFamily="34" charset="0"/>
                <a:ea typeface="DIN 2014" panose="020B0504020202020204" pitchFamily="34" charset="0"/>
              </a:rPr>
              <a:t>Display the score on the </a:t>
            </a:r>
            <a:r>
              <a:rPr lang="en-GB" sz="2800" dirty="0" err="1">
                <a:latin typeface="DIN 2014" panose="020B0504020202020204" pitchFamily="34" charset="0"/>
                <a:ea typeface="DIN 2014" panose="020B0504020202020204" pitchFamily="34" charset="0"/>
              </a:rPr>
              <a:t>micro:bit</a:t>
            </a:r>
            <a:endParaRPr lang="en-GB" sz="2800" dirty="0">
              <a:latin typeface="DIN 2014" panose="020B0504020202020204" pitchFamily="34" charset="0"/>
              <a:ea typeface="DIN 2014" panose="020B0504020202020204" pitchFamily="34" charset="0"/>
            </a:endParaRPr>
          </a:p>
          <a:p>
            <a:pPr marL="914400" lvl="2" indent="0">
              <a:buNone/>
            </a:pPr>
            <a:r>
              <a:rPr lang="en-GB" sz="2800" dirty="0">
                <a:latin typeface="DIN 2014" panose="020B0504020202020204" pitchFamily="34" charset="0"/>
                <a:ea typeface="DIN 2014" panose="020B0504020202020204" pitchFamily="34" charset="0"/>
              </a:rPr>
              <a:t>Set Ball to a random number between 1 and 64</a:t>
            </a:r>
          </a:p>
          <a:p>
            <a:pPr marL="914400" lvl="2" indent="0">
              <a:buNone/>
            </a:pPr>
            <a:r>
              <a:rPr lang="en-GB" sz="2800" dirty="0">
                <a:latin typeface="DIN 2014" panose="020B0504020202020204" pitchFamily="34" charset="0"/>
                <a:ea typeface="DIN 2014" panose="020B0504020202020204" pitchFamily="34" charset="0"/>
              </a:rPr>
              <a:t>Turn the Ball light blue</a:t>
            </a:r>
          </a:p>
          <a:p>
            <a:pPr marL="914400" lvl="2" indent="0">
              <a:buNone/>
            </a:pPr>
            <a:r>
              <a:rPr lang="en-GB" sz="2800" dirty="0">
                <a:latin typeface="DIN 2014" panose="020B0504020202020204" pitchFamily="34" charset="0"/>
                <a:ea typeface="DIN 2014" panose="020B0504020202020204" pitchFamily="34" charset="0"/>
              </a:rPr>
              <a:t>Show the light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04335E7-269C-4CF5-8B31-D734753FFC3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72"/>
          <a:stretch/>
        </p:blipFill>
        <p:spPr>
          <a:xfrm>
            <a:off x="2087216" y="321318"/>
            <a:ext cx="6480720" cy="471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9558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1864"/>
            <a:ext cx="8229600" cy="1143000"/>
          </a:xfrm>
        </p:spPr>
        <p:txBody>
          <a:bodyPr/>
          <a:lstStyle/>
          <a:p>
            <a:pPr algn="l"/>
            <a:r>
              <a:rPr lang="en-GB" b="1" dirty="0">
                <a:solidFill>
                  <a:srgbClr val="2F3234"/>
                </a:solidFill>
                <a:latin typeface="DIN 2014 Bold" panose="020B0704020202020204" pitchFamily="34" charset="0"/>
                <a:ea typeface="DIN 2014 Bold" panose="020B0704020202020204" pitchFamily="34" charset="0"/>
              </a:rPr>
              <a:t>New Algorithm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CF4FE4-47AD-40DB-8BEA-45A3898F52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74196"/>
            <a:ext cx="1403648" cy="5625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513356-B9C2-4F34-8316-48D23C66CCEE}"/>
              </a:ext>
            </a:extLst>
          </p:cNvPr>
          <p:cNvSpPr/>
          <p:nvPr/>
        </p:nvSpPr>
        <p:spPr>
          <a:xfrm>
            <a:off x="576064" y="1042189"/>
            <a:ext cx="6588224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4FB521-E7E4-4767-8FBF-27733579F6C9}"/>
              </a:ext>
            </a:extLst>
          </p:cNvPr>
          <p:cNvSpPr/>
          <p:nvPr/>
        </p:nvSpPr>
        <p:spPr>
          <a:xfrm>
            <a:off x="576064" y="1042189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B41BD1-5DB6-49DC-AA4D-CF0FF1B1EA5A}"/>
              </a:ext>
            </a:extLst>
          </p:cNvPr>
          <p:cNvSpPr/>
          <p:nvPr/>
        </p:nvSpPr>
        <p:spPr>
          <a:xfrm>
            <a:off x="576064" y="6165304"/>
            <a:ext cx="4139952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1C9F89-6324-4750-B457-2745A652D295}"/>
              </a:ext>
            </a:extLst>
          </p:cNvPr>
          <p:cNvSpPr/>
          <p:nvPr/>
        </p:nvSpPr>
        <p:spPr>
          <a:xfrm>
            <a:off x="576064" y="6165304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B6D47B9-5FFB-48EA-AB9E-F2D7C14073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008271"/>
            <a:ext cx="8229600" cy="3875864"/>
          </a:xfrm>
        </p:spPr>
        <p:txBody>
          <a:bodyPr>
            <a:normAutofit fontScale="92500" lnSpcReduction="10000"/>
          </a:bodyPr>
          <a:lstStyle/>
          <a:p>
            <a:pPr marL="400050" lvl="1" indent="0">
              <a:buNone/>
            </a:pPr>
            <a:r>
              <a:rPr lang="en-GB" sz="1000" strike="sngStrike" dirty="0">
                <a:latin typeface="DIN 2014" panose="020B0504020202020204" pitchFamily="34" charset="0"/>
                <a:ea typeface="DIN 2014" panose="020B0504020202020204" pitchFamily="34" charset="0"/>
              </a:rPr>
              <a:t>Set </a:t>
            </a:r>
            <a:r>
              <a:rPr lang="en-GB" sz="1000" strike="sngStrike" dirty="0" err="1">
                <a:latin typeface="DIN 2014" panose="020B0504020202020204" pitchFamily="34" charset="0"/>
                <a:ea typeface="DIN 2014" panose="020B0504020202020204" pitchFamily="34" charset="0"/>
              </a:rPr>
              <a:t>CurrentPosition</a:t>
            </a:r>
            <a:r>
              <a:rPr lang="en-GB" sz="1000" strike="sngStrike" dirty="0">
                <a:latin typeface="DIN 2014" panose="020B0504020202020204" pitchFamily="34" charset="0"/>
                <a:ea typeface="DIN 2014" panose="020B0504020202020204" pitchFamily="34" charset="0"/>
              </a:rPr>
              <a:t> to 0</a:t>
            </a:r>
          </a:p>
          <a:p>
            <a:pPr marL="400050" lvl="1" indent="0">
              <a:buNone/>
            </a:pPr>
            <a:r>
              <a:rPr lang="en-GB" sz="1000" dirty="0">
                <a:solidFill>
                  <a:srgbClr val="FF0000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Set </a:t>
            </a:r>
            <a:r>
              <a:rPr lang="en-GB" sz="1000" dirty="0" err="1">
                <a:solidFill>
                  <a:srgbClr val="FF0000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CurrentPositionX</a:t>
            </a:r>
            <a:r>
              <a:rPr lang="en-GB" sz="1000" dirty="0">
                <a:solidFill>
                  <a:srgbClr val="FF0000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 to 0</a:t>
            </a:r>
          </a:p>
          <a:p>
            <a:pPr marL="400050" lvl="1" indent="0">
              <a:buNone/>
            </a:pPr>
            <a:r>
              <a:rPr lang="en-GB" sz="1000" dirty="0">
                <a:solidFill>
                  <a:srgbClr val="FF0000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Set </a:t>
            </a:r>
            <a:r>
              <a:rPr lang="en-GB" sz="1000" dirty="0" err="1">
                <a:solidFill>
                  <a:srgbClr val="FF0000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CurrentPositionY</a:t>
            </a:r>
            <a:r>
              <a:rPr lang="en-GB" sz="1000" dirty="0">
                <a:solidFill>
                  <a:srgbClr val="FF0000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 to 0</a:t>
            </a:r>
          </a:p>
          <a:p>
            <a:pPr marL="400050" lvl="1" indent="0">
              <a:buNone/>
            </a:pPr>
            <a:r>
              <a:rPr lang="en-GB" sz="1000" strike="sngStrike" dirty="0">
                <a:latin typeface="DIN 2014" panose="020B0504020202020204" pitchFamily="34" charset="0"/>
                <a:ea typeface="DIN 2014" panose="020B0504020202020204" pitchFamily="34" charset="0"/>
              </a:rPr>
              <a:t>Turn the </a:t>
            </a:r>
            <a:r>
              <a:rPr lang="en-GB" sz="1000" strike="sngStrike" dirty="0" err="1">
                <a:latin typeface="DIN 2014" panose="020B0504020202020204" pitchFamily="34" charset="0"/>
                <a:ea typeface="DIN 2014" panose="020B0504020202020204" pitchFamily="34" charset="0"/>
              </a:rPr>
              <a:t>CurrentPosition</a:t>
            </a:r>
            <a:r>
              <a:rPr lang="en-GB" sz="1000" strike="sngStrike" dirty="0">
                <a:latin typeface="DIN 2014" panose="020B0504020202020204" pitchFamily="34" charset="0"/>
                <a:ea typeface="DIN 2014" panose="020B0504020202020204" pitchFamily="34" charset="0"/>
              </a:rPr>
              <a:t> light red</a:t>
            </a:r>
          </a:p>
          <a:p>
            <a:pPr marL="400050" lvl="1" indent="0">
              <a:buNone/>
            </a:pPr>
            <a:r>
              <a:rPr lang="en-GB" sz="1000" dirty="0">
                <a:solidFill>
                  <a:srgbClr val="FF0000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Turn the </a:t>
            </a:r>
            <a:r>
              <a:rPr lang="en-GB" sz="1000" dirty="0" err="1">
                <a:solidFill>
                  <a:srgbClr val="FF0000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CurrentPositionX</a:t>
            </a:r>
            <a:r>
              <a:rPr lang="en-GB" sz="1000" dirty="0">
                <a:solidFill>
                  <a:srgbClr val="FF0000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 </a:t>
            </a:r>
            <a:r>
              <a:rPr lang="en-GB" sz="1000" dirty="0" err="1">
                <a:solidFill>
                  <a:srgbClr val="FF0000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CurrentPositionY</a:t>
            </a:r>
            <a:r>
              <a:rPr lang="en-GB" sz="1000" dirty="0">
                <a:solidFill>
                  <a:srgbClr val="FF0000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 light red</a:t>
            </a:r>
          </a:p>
          <a:p>
            <a:pPr marL="400050" lvl="1" indent="0">
              <a:buNone/>
            </a:pPr>
            <a:r>
              <a:rPr lang="en-GB" sz="1000" dirty="0">
                <a:latin typeface="DIN 2014" panose="020B0504020202020204" pitchFamily="34" charset="0"/>
                <a:ea typeface="DIN 2014" panose="020B0504020202020204" pitchFamily="34" charset="0"/>
              </a:rPr>
              <a:t>Set score to 0</a:t>
            </a:r>
          </a:p>
          <a:p>
            <a:pPr marL="400050" lvl="1" indent="0">
              <a:buNone/>
            </a:pPr>
            <a:r>
              <a:rPr lang="en-GB" sz="1000" dirty="0">
                <a:latin typeface="DIN 2014" panose="020B0504020202020204" pitchFamily="34" charset="0"/>
                <a:ea typeface="DIN 2014" panose="020B0504020202020204" pitchFamily="34" charset="0"/>
              </a:rPr>
              <a:t>Display the score on the </a:t>
            </a:r>
            <a:r>
              <a:rPr lang="en-GB" sz="1000" dirty="0" err="1">
                <a:latin typeface="DIN 2014" panose="020B0504020202020204" pitchFamily="34" charset="0"/>
                <a:ea typeface="DIN 2014" panose="020B0504020202020204" pitchFamily="34" charset="0"/>
              </a:rPr>
              <a:t>micro:bit</a:t>
            </a:r>
            <a:endParaRPr lang="en-GB" sz="1000" dirty="0">
              <a:latin typeface="DIN 2014" panose="020B0504020202020204" pitchFamily="34" charset="0"/>
              <a:ea typeface="DIN 2014" panose="020B0504020202020204" pitchFamily="34" charset="0"/>
            </a:endParaRPr>
          </a:p>
          <a:p>
            <a:pPr marL="400050" lvl="1" indent="0">
              <a:buNone/>
            </a:pPr>
            <a:r>
              <a:rPr lang="en-GB" sz="1000" strike="sngStrike" dirty="0">
                <a:latin typeface="DIN 2014" panose="020B0504020202020204" pitchFamily="34" charset="0"/>
                <a:ea typeface="DIN 2014" panose="020B0504020202020204" pitchFamily="34" charset="0"/>
              </a:rPr>
              <a:t>Set Ball to 0</a:t>
            </a:r>
          </a:p>
          <a:p>
            <a:pPr marL="400050" lvl="1" indent="0">
              <a:buNone/>
            </a:pPr>
            <a:r>
              <a:rPr lang="en-GB" sz="1000" strike="sngStrike" dirty="0">
                <a:latin typeface="DIN 2014" panose="020B0504020202020204" pitchFamily="34" charset="0"/>
                <a:ea typeface="DIN 2014" panose="020B0504020202020204" pitchFamily="34" charset="0"/>
              </a:rPr>
              <a:t>Turn the Ball light blue</a:t>
            </a:r>
          </a:p>
          <a:p>
            <a:pPr marL="400050" lvl="1" indent="0">
              <a:buNone/>
            </a:pPr>
            <a:r>
              <a:rPr lang="en-GB" sz="1000" dirty="0">
                <a:solidFill>
                  <a:srgbClr val="FF0000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Set </a:t>
            </a:r>
            <a:r>
              <a:rPr lang="en-GB" sz="1000" dirty="0" err="1">
                <a:solidFill>
                  <a:srgbClr val="FF0000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BallX</a:t>
            </a:r>
            <a:r>
              <a:rPr lang="en-GB" sz="1000" dirty="0">
                <a:solidFill>
                  <a:srgbClr val="FF0000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 to 1</a:t>
            </a:r>
          </a:p>
          <a:p>
            <a:pPr marL="400050" lvl="1" indent="0">
              <a:buNone/>
            </a:pPr>
            <a:r>
              <a:rPr lang="en-GB" sz="1000" dirty="0">
                <a:solidFill>
                  <a:srgbClr val="FF0000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Set </a:t>
            </a:r>
            <a:r>
              <a:rPr lang="en-GB" sz="1000" dirty="0" err="1">
                <a:solidFill>
                  <a:srgbClr val="FF0000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BallY</a:t>
            </a:r>
            <a:r>
              <a:rPr lang="en-GB" sz="1000" dirty="0">
                <a:solidFill>
                  <a:srgbClr val="FF0000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 to 7</a:t>
            </a:r>
          </a:p>
          <a:p>
            <a:pPr marL="400050" lvl="1" indent="0">
              <a:buNone/>
            </a:pPr>
            <a:r>
              <a:rPr lang="en-GB" sz="1000" dirty="0">
                <a:solidFill>
                  <a:srgbClr val="FF0000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Turn the </a:t>
            </a:r>
            <a:r>
              <a:rPr lang="en-GB" sz="1000" dirty="0" err="1">
                <a:solidFill>
                  <a:srgbClr val="FF0000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BallX</a:t>
            </a:r>
            <a:r>
              <a:rPr lang="en-GB" sz="1000" dirty="0">
                <a:solidFill>
                  <a:srgbClr val="FF0000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 </a:t>
            </a:r>
            <a:r>
              <a:rPr lang="en-GB" sz="1000" dirty="0" err="1">
                <a:solidFill>
                  <a:srgbClr val="FF0000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BallY</a:t>
            </a:r>
            <a:r>
              <a:rPr lang="en-GB" sz="1000" dirty="0">
                <a:solidFill>
                  <a:srgbClr val="FF0000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 light blue</a:t>
            </a:r>
          </a:p>
          <a:p>
            <a:pPr marL="0" indent="0">
              <a:buNone/>
            </a:pPr>
            <a:endParaRPr lang="en-GB" sz="1000" dirty="0">
              <a:solidFill>
                <a:srgbClr val="FF0000"/>
              </a:solidFill>
              <a:latin typeface="DIN 2014" panose="020B0504020202020204" pitchFamily="34" charset="0"/>
              <a:ea typeface="DIN 2014" panose="020B0504020202020204" pitchFamily="34" charset="0"/>
            </a:endParaRPr>
          </a:p>
          <a:p>
            <a:pPr marL="0" indent="0">
              <a:buNone/>
            </a:pPr>
            <a:r>
              <a:rPr lang="en-GB" sz="1000" dirty="0">
                <a:latin typeface="DIN 2014" panose="020B0504020202020204" pitchFamily="34" charset="0"/>
                <a:ea typeface="DIN 2014" panose="020B0504020202020204" pitchFamily="34" charset="0"/>
              </a:rPr>
              <a:t>Forever:</a:t>
            </a:r>
          </a:p>
          <a:p>
            <a:pPr marL="400050" lvl="1" indent="0">
              <a:buNone/>
            </a:pPr>
            <a:r>
              <a:rPr lang="en-GB" sz="1000" strike="sngStrike" dirty="0">
                <a:latin typeface="DIN 2014" panose="020B0504020202020204" pitchFamily="34" charset="0"/>
                <a:ea typeface="DIN 2014" panose="020B0504020202020204" pitchFamily="34" charset="0"/>
              </a:rPr>
              <a:t>When the red light reaches the Ball</a:t>
            </a:r>
          </a:p>
          <a:p>
            <a:pPr marL="400050" lvl="1" indent="0">
              <a:buNone/>
            </a:pPr>
            <a:r>
              <a:rPr lang="en-GB" sz="1000" dirty="0">
                <a:solidFill>
                  <a:srgbClr val="FF0000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IF the </a:t>
            </a:r>
            <a:r>
              <a:rPr lang="en-GB" sz="1000" dirty="0" err="1">
                <a:solidFill>
                  <a:srgbClr val="FF0000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CurrentPositionX</a:t>
            </a:r>
            <a:r>
              <a:rPr lang="en-GB" sz="1000" dirty="0">
                <a:solidFill>
                  <a:srgbClr val="FF0000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 = </a:t>
            </a:r>
            <a:r>
              <a:rPr lang="en-GB" sz="1000" dirty="0" err="1">
                <a:solidFill>
                  <a:srgbClr val="FF0000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BallX</a:t>
            </a:r>
            <a:r>
              <a:rPr lang="en-GB" sz="1000" dirty="0">
                <a:solidFill>
                  <a:srgbClr val="FF0000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 AND </a:t>
            </a:r>
            <a:r>
              <a:rPr lang="en-GB" sz="1000" dirty="0" err="1">
                <a:solidFill>
                  <a:srgbClr val="FF0000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CurrentPositionY</a:t>
            </a:r>
            <a:r>
              <a:rPr lang="en-GB" sz="1000" dirty="0">
                <a:solidFill>
                  <a:srgbClr val="FF0000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 = </a:t>
            </a:r>
            <a:r>
              <a:rPr lang="en-GB" sz="1000" dirty="0" err="1">
                <a:solidFill>
                  <a:srgbClr val="FF0000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BallY</a:t>
            </a:r>
            <a:r>
              <a:rPr lang="en-GB" sz="1000" dirty="0">
                <a:solidFill>
                  <a:srgbClr val="FF0000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 THEN</a:t>
            </a:r>
            <a:endParaRPr lang="en-GB" sz="1000" dirty="0">
              <a:latin typeface="DIN 2014" panose="020B0504020202020204" pitchFamily="34" charset="0"/>
              <a:ea typeface="DIN 2014" panose="020B0504020202020204" pitchFamily="34" charset="0"/>
            </a:endParaRPr>
          </a:p>
          <a:p>
            <a:pPr lvl="1"/>
            <a:r>
              <a:rPr lang="en-GB" sz="1000" dirty="0">
                <a:latin typeface="DIN 2014" panose="020B0504020202020204" pitchFamily="34" charset="0"/>
                <a:ea typeface="DIN 2014" panose="020B0504020202020204" pitchFamily="34" charset="0"/>
              </a:rPr>
              <a:t>Change the score by 1</a:t>
            </a:r>
          </a:p>
          <a:p>
            <a:pPr lvl="1"/>
            <a:r>
              <a:rPr lang="en-GB" sz="1000" dirty="0">
                <a:latin typeface="DIN 2014" panose="020B0504020202020204" pitchFamily="34" charset="0"/>
                <a:ea typeface="DIN 2014" panose="020B0504020202020204" pitchFamily="34" charset="0"/>
              </a:rPr>
              <a:t>Display the score on the </a:t>
            </a:r>
            <a:r>
              <a:rPr lang="en-GB" sz="1000" dirty="0" err="1">
                <a:latin typeface="DIN 2014" panose="020B0504020202020204" pitchFamily="34" charset="0"/>
                <a:ea typeface="DIN 2014" panose="020B0504020202020204" pitchFamily="34" charset="0"/>
              </a:rPr>
              <a:t>micro:bit</a:t>
            </a:r>
            <a:endParaRPr lang="en-GB" sz="1000" dirty="0">
              <a:latin typeface="DIN 2014" panose="020B0504020202020204" pitchFamily="34" charset="0"/>
              <a:ea typeface="DIN 2014" panose="020B0504020202020204" pitchFamily="34" charset="0"/>
            </a:endParaRPr>
          </a:p>
          <a:p>
            <a:pPr lvl="1"/>
            <a:r>
              <a:rPr lang="en-GB" sz="1000" strike="sngStrike" dirty="0">
                <a:latin typeface="DIN 2014" panose="020B0504020202020204" pitchFamily="34" charset="0"/>
                <a:ea typeface="DIN 2014" panose="020B0504020202020204" pitchFamily="34" charset="0"/>
              </a:rPr>
              <a:t>Set Ball to a random number between 1 and 64</a:t>
            </a:r>
          </a:p>
          <a:p>
            <a:pPr lvl="1"/>
            <a:r>
              <a:rPr lang="en-GB" sz="1000" dirty="0">
                <a:solidFill>
                  <a:srgbClr val="FF0000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Set </a:t>
            </a:r>
            <a:r>
              <a:rPr lang="en-GB" sz="1000" dirty="0" err="1">
                <a:solidFill>
                  <a:srgbClr val="FF0000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BallX</a:t>
            </a:r>
            <a:r>
              <a:rPr lang="en-GB" sz="1000" dirty="0">
                <a:solidFill>
                  <a:srgbClr val="FF0000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 to a random number between 0 and 7</a:t>
            </a:r>
          </a:p>
          <a:p>
            <a:pPr lvl="1"/>
            <a:r>
              <a:rPr lang="en-GB" sz="1000" dirty="0">
                <a:solidFill>
                  <a:srgbClr val="FF0000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Set </a:t>
            </a:r>
            <a:r>
              <a:rPr lang="en-GB" sz="1000" dirty="0" err="1">
                <a:solidFill>
                  <a:srgbClr val="FF0000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BallY</a:t>
            </a:r>
            <a:r>
              <a:rPr lang="en-GB" sz="1000" dirty="0">
                <a:solidFill>
                  <a:srgbClr val="FF0000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 to a random number between 0 and 7</a:t>
            </a:r>
            <a:endParaRPr lang="en-GB" sz="1000" dirty="0">
              <a:latin typeface="DIN 2014" panose="020B0504020202020204" pitchFamily="34" charset="0"/>
              <a:ea typeface="DIN 2014" panose="020B0504020202020204" pitchFamily="34" charset="0"/>
            </a:endParaRPr>
          </a:p>
          <a:p>
            <a:pPr lvl="1"/>
            <a:r>
              <a:rPr lang="en-GB" sz="1000" strike="sngStrike" dirty="0">
                <a:latin typeface="DIN 2014" panose="020B0504020202020204" pitchFamily="34" charset="0"/>
                <a:ea typeface="DIN 2014" panose="020B0504020202020204" pitchFamily="34" charset="0"/>
              </a:rPr>
              <a:t>Turn the Ball light blue</a:t>
            </a:r>
          </a:p>
          <a:p>
            <a:pPr lvl="1"/>
            <a:r>
              <a:rPr lang="en-GB" sz="1000" dirty="0">
                <a:solidFill>
                  <a:srgbClr val="FF0000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Turn the </a:t>
            </a:r>
            <a:r>
              <a:rPr lang="en-GB" sz="1000" dirty="0" err="1">
                <a:solidFill>
                  <a:srgbClr val="FF0000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BallX</a:t>
            </a:r>
            <a:r>
              <a:rPr lang="en-GB" sz="1000" dirty="0">
                <a:solidFill>
                  <a:srgbClr val="FF0000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 </a:t>
            </a:r>
            <a:r>
              <a:rPr lang="en-GB" sz="1000" dirty="0" err="1">
                <a:solidFill>
                  <a:srgbClr val="FF0000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BallY</a:t>
            </a:r>
            <a:r>
              <a:rPr lang="en-GB" sz="1000" dirty="0">
                <a:solidFill>
                  <a:srgbClr val="FF0000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 light blue</a:t>
            </a:r>
            <a:endParaRPr lang="en-GB" sz="1000" strike="sngStrike" dirty="0">
              <a:solidFill>
                <a:srgbClr val="FF0000"/>
              </a:solidFill>
              <a:latin typeface="DIN 2014" panose="020B0504020202020204" pitchFamily="34" charset="0"/>
              <a:ea typeface="DIN 2014" panose="020B0504020202020204" pitchFamily="34" charset="0"/>
            </a:endParaRPr>
          </a:p>
          <a:p>
            <a:pPr lvl="1"/>
            <a:r>
              <a:rPr lang="en-GB" sz="1000" dirty="0">
                <a:latin typeface="DIN 2014" panose="020B0504020202020204" pitchFamily="34" charset="0"/>
                <a:ea typeface="DIN 2014" panose="020B0504020202020204" pitchFamily="34" charset="0"/>
              </a:rPr>
              <a:t>Show the lights</a:t>
            </a:r>
          </a:p>
          <a:p>
            <a:pPr marL="457200" lvl="1" indent="0">
              <a:buNone/>
            </a:pPr>
            <a:r>
              <a:rPr lang="en-GB" sz="1000" dirty="0">
                <a:latin typeface="DIN 2014" panose="020B0504020202020204" pitchFamily="34" charset="0"/>
                <a:ea typeface="DIN 2014" panose="020B0504020202020204" pitchFamily="34" charset="0"/>
              </a:rPr>
              <a:t>END IF</a:t>
            </a:r>
            <a:endParaRPr lang="en-GB" sz="24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04335E7-269C-4CF5-8B31-D734753FFC3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72"/>
          <a:stretch/>
        </p:blipFill>
        <p:spPr>
          <a:xfrm>
            <a:off x="2087216" y="321318"/>
            <a:ext cx="6480720" cy="47179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E797832-BD50-49BE-BD7D-971BA6A18B56}"/>
              </a:ext>
            </a:extLst>
          </p:cNvPr>
          <p:cNvSpPr txBox="1"/>
          <p:nvPr/>
        </p:nvSpPr>
        <p:spPr>
          <a:xfrm>
            <a:off x="4066928" y="2160783"/>
            <a:ext cx="1260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  <a:sym typeface="Wingdings" panose="05000000000000000000" pitchFamily="2" charset="2"/>
              </a:rPr>
              <a:t> </a:t>
            </a:r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On start</a:t>
            </a:r>
          </a:p>
        </p:txBody>
      </p:sp>
    </p:spTree>
    <p:extLst>
      <p:ext uri="{BB962C8B-B14F-4D97-AF65-F5344CB8AC3E}">
        <p14:creationId xmlns:p14="http://schemas.microsoft.com/office/powerpoint/2010/main" val="2469628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1864"/>
            <a:ext cx="8229600" cy="1143000"/>
          </a:xfrm>
        </p:spPr>
        <p:txBody>
          <a:bodyPr/>
          <a:lstStyle/>
          <a:p>
            <a:pPr algn="l"/>
            <a:r>
              <a:rPr lang="en-GB" b="1" dirty="0">
                <a:solidFill>
                  <a:srgbClr val="2F3234"/>
                </a:solidFill>
                <a:latin typeface="DIN 2014 Bold" panose="020B0704020202020204" pitchFamily="34" charset="0"/>
                <a:ea typeface="DIN 2014 Bold" panose="020B0704020202020204" pitchFamily="34" charset="0"/>
              </a:rPr>
              <a:t>AND Truth Table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CF4FE4-47AD-40DB-8BEA-45A3898F52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74196"/>
            <a:ext cx="1403648" cy="5625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513356-B9C2-4F34-8316-48D23C66CCEE}"/>
              </a:ext>
            </a:extLst>
          </p:cNvPr>
          <p:cNvSpPr/>
          <p:nvPr/>
        </p:nvSpPr>
        <p:spPr>
          <a:xfrm>
            <a:off x="576064" y="1042189"/>
            <a:ext cx="6588224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4FB521-E7E4-4767-8FBF-27733579F6C9}"/>
              </a:ext>
            </a:extLst>
          </p:cNvPr>
          <p:cNvSpPr/>
          <p:nvPr/>
        </p:nvSpPr>
        <p:spPr>
          <a:xfrm>
            <a:off x="576064" y="1042189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B41BD1-5DB6-49DC-AA4D-CF0FF1B1EA5A}"/>
              </a:ext>
            </a:extLst>
          </p:cNvPr>
          <p:cNvSpPr/>
          <p:nvPr/>
        </p:nvSpPr>
        <p:spPr>
          <a:xfrm>
            <a:off x="576064" y="6165304"/>
            <a:ext cx="4139952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1C9F89-6324-4750-B457-2745A652D295}"/>
              </a:ext>
            </a:extLst>
          </p:cNvPr>
          <p:cNvSpPr/>
          <p:nvPr/>
        </p:nvSpPr>
        <p:spPr>
          <a:xfrm>
            <a:off x="576064" y="6165304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04335E7-269C-4CF5-8B31-D734753FFC3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72"/>
          <a:stretch/>
        </p:blipFill>
        <p:spPr>
          <a:xfrm>
            <a:off x="2087216" y="321318"/>
            <a:ext cx="6480720" cy="471792"/>
          </a:xfrm>
          <a:prstGeom prst="rect">
            <a:avLst/>
          </a:prstGeom>
        </p:spPr>
      </p:pic>
      <p:graphicFrame>
        <p:nvGraphicFramePr>
          <p:cNvPr id="12" name="Content Placeholder 4">
            <a:extLst>
              <a:ext uri="{FF2B5EF4-FFF2-40B4-BE49-F238E27FC236}">
                <a16:creationId xmlns:a16="http://schemas.microsoft.com/office/drawing/2014/main" id="{4F4CF4E3-1502-4E5A-95C9-5081C42DB10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6250046"/>
              </p:ext>
            </p:extLst>
          </p:nvPr>
        </p:nvGraphicFramePr>
        <p:xfrm>
          <a:off x="1475656" y="2464296"/>
          <a:ext cx="4330824" cy="2764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436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36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36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91226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DIN 2014" panose="020B0504020202020204" pitchFamily="34" charset="0"/>
                        <a:ea typeface="DIN 2014" panose="020B05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1226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DIN 2014" panose="020B0504020202020204" pitchFamily="34" charset="0"/>
                        <a:ea typeface="DIN 2014" panose="020B05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1226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DIN 2014" panose="020B0504020202020204" pitchFamily="34" charset="0"/>
                        <a:ea typeface="DIN 2014" panose="020B05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1226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DIN 2014" panose="020B0504020202020204" pitchFamily="34" charset="0"/>
                        <a:ea typeface="DIN 2014" panose="020B05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28034FFF-2A58-48B3-9F4F-A00CD2066E9C}"/>
              </a:ext>
            </a:extLst>
          </p:cNvPr>
          <p:cNvSpPr txBox="1"/>
          <p:nvPr/>
        </p:nvSpPr>
        <p:spPr>
          <a:xfrm>
            <a:off x="6156176" y="2595201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0 AND 0 is 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CDC5826-5D64-4EEB-A145-F5D722C23CDD}"/>
              </a:ext>
            </a:extLst>
          </p:cNvPr>
          <p:cNvSpPr txBox="1"/>
          <p:nvPr/>
        </p:nvSpPr>
        <p:spPr>
          <a:xfrm>
            <a:off x="6156176" y="340040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latin typeface="DIN 2014" panose="020B0504020202020204" pitchFamily="34" charset="0"/>
                <a:ea typeface="DIN 2014" panose="020B0504020202020204" pitchFamily="34" charset="0"/>
              </a:rPr>
              <a:t>0 AND </a:t>
            </a:r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1 is 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CB343E0-55CB-4049-88A8-3C74B07E906B}"/>
              </a:ext>
            </a:extLst>
          </p:cNvPr>
          <p:cNvSpPr txBox="1"/>
          <p:nvPr/>
        </p:nvSpPr>
        <p:spPr>
          <a:xfrm>
            <a:off x="6156176" y="4048472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latin typeface="DIN 2014" panose="020B0504020202020204" pitchFamily="34" charset="0"/>
                <a:ea typeface="DIN 2014" panose="020B0504020202020204" pitchFamily="34" charset="0"/>
              </a:rPr>
              <a:t>1 AND </a:t>
            </a:r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0 is 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508DD32-83EF-4E80-884A-3A8FAAA551A0}"/>
              </a:ext>
            </a:extLst>
          </p:cNvPr>
          <p:cNvSpPr txBox="1"/>
          <p:nvPr/>
        </p:nvSpPr>
        <p:spPr>
          <a:xfrm>
            <a:off x="6156176" y="4768552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latin typeface="DIN 2014" panose="020B0504020202020204" pitchFamily="34" charset="0"/>
                <a:ea typeface="DIN 2014" panose="020B0504020202020204" pitchFamily="34" charset="0"/>
              </a:rPr>
              <a:t>1 AND </a:t>
            </a:r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1 is 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D1B3505-7175-48F3-BC10-13DE9CD6984D}"/>
              </a:ext>
            </a:extLst>
          </p:cNvPr>
          <p:cNvSpPr txBox="1"/>
          <p:nvPr/>
        </p:nvSpPr>
        <p:spPr>
          <a:xfrm>
            <a:off x="4932040" y="260831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E3B79C3-5025-472D-9E1D-9EE25953E227}"/>
              </a:ext>
            </a:extLst>
          </p:cNvPr>
          <p:cNvSpPr txBox="1"/>
          <p:nvPr/>
        </p:nvSpPr>
        <p:spPr>
          <a:xfrm>
            <a:off x="4932040" y="331910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  <a:cs typeface="DilleniaUPC" panose="020B0502040204020203" pitchFamily="18" charset="-34"/>
              </a:rPr>
              <a:t>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BD35E0F-08F3-4F5C-9FEC-7DC0AB72C019}"/>
              </a:ext>
            </a:extLst>
          </p:cNvPr>
          <p:cNvSpPr txBox="1"/>
          <p:nvPr/>
        </p:nvSpPr>
        <p:spPr>
          <a:xfrm>
            <a:off x="4932040" y="400507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C8B0A2D-41E7-4545-BD25-A76F1BAA2F92}"/>
              </a:ext>
            </a:extLst>
          </p:cNvPr>
          <p:cNvSpPr txBox="1"/>
          <p:nvPr/>
        </p:nvSpPr>
        <p:spPr>
          <a:xfrm>
            <a:off x="4899487" y="469104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442202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1864"/>
            <a:ext cx="8229600" cy="1143000"/>
          </a:xfrm>
        </p:spPr>
        <p:txBody>
          <a:bodyPr/>
          <a:lstStyle/>
          <a:p>
            <a:pPr algn="l"/>
            <a:r>
              <a:rPr lang="en-GB" b="1" dirty="0">
                <a:solidFill>
                  <a:srgbClr val="2F3234"/>
                </a:solidFill>
                <a:latin typeface="DIN 2014 Bold" panose="020B0704020202020204" pitchFamily="34" charset="0"/>
                <a:ea typeface="DIN 2014 Bold" panose="020B0704020202020204" pitchFamily="34" charset="0"/>
              </a:rPr>
              <a:t>OR Truth Table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CF4FE4-47AD-40DB-8BEA-45A3898F52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74196"/>
            <a:ext cx="1403648" cy="5625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513356-B9C2-4F34-8316-48D23C66CCEE}"/>
              </a:ext>
            </a:extLst>
          </p:cNvPr>
          <p:cNvSpPr/>
          <p:nvPr/>
        </p:nvSpPr>
        <p:spPr>
          <a:xfrm>
            <a:off x="576064" y="1042189"/>
            <a:ext cx="6588224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4FB521-E7E4-4767-8FBF-27733579F6C9}"/>
              </a:ext>
            </a:extLst>
          </p:cNvPr>
          <p:cNvSpPr/>
          <p:nvPr/>
        </p:nvSpPr>
        <p:spPr>
          <a:xfrm>
            <a:off x="576064" y="1042189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B41BD1-5DB6-49DC-AA4D-CF0FF1B1EA5A}"/>
              </a:ext>
            </a:extLst>
          </p:cNvPr>
          <p:cNvSpPr/>
          <p:nvPr/>
        </p:nvSpPr>
        <p:spPr>
          <a:xfrm>
            <a:off x="576064" y="6165304"/>
            <a:ext cx="4139952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1C9F89-6324-4750-B457-2745A652D295}"/>
              </a:ext>
            </a:extLst>
          </p:cNvPr>
          <p:cNvSpPr/>
          <p:nvPr/>
        </p:nvSpPr>
        <p:spPr>
          <a:xfrm>
            <a:off x="576064" y="6165304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04335E7-269C-4CF5-8B31-D734753FFC3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72"/>
          <a:stretch/>
        </p:blipFill>
        <p:spPr>
          <a:xfrm>
            <a:off x="2087216" y="321318"/>
            <a:ext cx="6480720" cy="471792"/>
          </a:xfrm>
          <a:prstGeom prst="rect">
            <a:avLst/>
          </a:prstGeom>
        </p:spPr>
      </p:pic>
      <p:graphicFrame>
        <p:nvGraphicFramePr>
          <p:cNvPr id="9" name="Content Placeholder 4">
            <a:extLst>
              <a:ext uri="{FF2B5EF4-FFF2-40B4-BE49-F238E27FC236}">
                <a16:creationId xmlns:a16="http://schemas.microsoft.com/office/drawing/2014/main" id="{95BAF113-44CD-4074-955B-970B8575890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9848337"/>
              </p:ext>
            </p:extLst>
          </p:nvPr>
        </p:nvGraphicFramePr>
        <p:xfrm>
          <a:off x="1187624" y="2204864"/>
          <a:ext cx="4330824" cy="2764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436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36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36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91226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DIN 2014" panose="020B0504020202020204" pitchFamily="34" charset="0"/>
                        <a:ea typeface="DIN 2014" panose="020B05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1226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DIN 2014" panose="020B0504020202020204" pitchFamily="34" charset="0"/>
                        <a:ea typeface="DIN 2014" panose="020B05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1226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DIN 2014" panose="020B0504020202020204" pitchFamily="34" charset="0"/>
                        <a:ea typeface="DIN 2014" panose="020B05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1226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DIN 2014" panose="020B0504020202020204" pitchFamily="34" charset="0"/>
                        <a:ea typeface="DIN 2014" panose="020B05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4B90B87D-1579-4CAB-8822-21BB8ACF12CB}"/>
              </a:ext>
            </a:extLst>
          </p:cNvPr>
          <p:cNvSpPr txBox="1"/>
          <p:nvPr/>
        </p:nvSpPr>
        <p:spPr>
          <a:xfrm>
            <a:off x="5868144" y="2335769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0 OR 0 is 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CAC28DF-E6C7-4160-9423-522EA02B7BA2}"/>
              </a:ext>
            </a:extLst>
          </p:cNvPr>
          <p:cNvSpPr txBox="1"/>
          <p:nvPr/>
        </p:nvSpPr>
        <p:spPr>
          <a:xfrm>
            <a:off x="5868144" y="3140968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0 OR 1 is 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5C4E96C-A87C-4052-8724-74156FE66629}"/>
              </a:ext>
            </a:extLst>
          </p:cNvPr>
          <p:cNvSpPr txBox="1"/>
          <p:nvPr/>
        </p:nvSpPr>
        <p:spPr>
          <a:xfrm>
            <a:off x="5868144" y="378904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1 OR 0 is 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7DE7473-D28D-4889-AEC0-D6D8B2EEB48C}"/>
              </a:ext>
            </a:extLst>
          </p:cNvPr>
          <p:cNvSpPr txBox="1"/>
          <p:nvPr/>
        </p:nvSpPr>
        <p:spPr>
          <a:xfrm>
            <a:off x="5868144" y="450912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1 OR 1 is 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AF880EF-56F9-47F3-AC67-3785FFA86DCD}"/>
              </a:ext>
            </a:extLst>
          </p:cNvPr>
          <p:cNvSpPr txBox="1"/>
          <p:nvPr/>
        </p:nvSpPr>
        <p:spPr>
          <a:xfrm>
            <a:off x="4644008" y="234888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B813709-1A9A-445A-8832-B841EF639F00}"/>
              </a:ext>
            </a:extLst>
          </p:cNvPr>
          <p:cNvSpPr txBox="1"/>
          <p:nvPr/>
        </p:nvSpPr>
        <p:spPr>
          <a:xfrm>
            <a:off x="4644008" y="305966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D6B53AE-469A-46E5-AA32-74AFB29EFC7E}"/>
              </a:ext>
            </a:extLst>
          </p:cNvPr>
          <p:cNvSpPr txBox="1"/>
          <p:nvPr/>
        </p:nvSpPr>
        <p:spPr>
          <a:xfrm>
            <a:off x="4644008" y="3745641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B6D7746-2A9D-4984-B520-59DD5F9D09C5}"/>
              </a:ext>
            </a:extLst>
          </p:cNvPr>
          <p:cNvSpPr txBox="1"/>
          <p:nvPr/>
        </p:nvSpPr>
        <p:spPr>
          <a:xfrm>
            <a:off x="4644008" y="443711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438117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480</TotalTime>
  <Words>291</Words>
  <Application>Microsoft Office PowerPoint</Application>
  <PresentationFormat>On-screen Show (4:3)</PresentationFormat>
  <Paragraphs>81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DilleniaUPC</vt:lpstr>
      <vt:lpstr>DIN 2014</vt:lpstr>
      <vt:lpstr>DIN 2014 Bold</vt:lpstr>
      <vt:lpstr>Wingdings</vt:lpstr>
      <vt:lpstr>Office Theme</vt:lpstr>
      <vt:lpstr>PowerPoint Presentation</vt:lpstr>
      <vt:lpstr>Old Algorithm</vt:lpstr>
      <vt:lpstr>New Algorithm</vt:lpstr>
      <vt:lpstr>AND Truth Table</vt:lpstr>
      <vt:lpstr>OR Truth Table</vt:lpstr>
    </vt:vector>
  </TitlesOfParts>
  <Company>Lancaster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Underwood, Lorraine</dc:creator>
  <cp:lastModifiedBy>James Patrick</cp:lastModifiedBy>
  <cp:revision>87</cp:revision>
  <dcterms:created xsi:type="dcterms:W3CDTF">2018-02-09T12:30:25Z</dcterms:created>
  <dcterms:modified xsi:type="dcterms:W3CDTF">2018-04-24T11:08:03Z</dcterms:modified>
</cp:coreProperties>
</file>